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9" r:id="rId2"/>
    <p:sldId id="275" r:id="rId3"/>
    <p:sldId id="274"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85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E68DBA-759E-466E-9A17-F2D4FC55E273}" type="datetimeFigureOut">
              <a:rPr lang="ar-IQ" smtClean="0"/>
              <a:pPr/>
              <a:t>03/02/1439</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5B1DC2CD-B722-4CF9-BE12-0B99446654B7}"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E68DBA-759E-466E-9A17-F2D4FC55E273}" type="datetimeFigureOut">
              <a:rPr lang="ar-IQ" smtClean="0"/>
              <a:pPr/>
              <a:t>03/02/1439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1DC2CD-B722-4CF9-BE12-0B99446654B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E68DBA-759E-466E-9A17-F2D4FC55E273}" type="datetimeFigureOut">
              <a:rPr lang="ar-IQ" smtClean="0"/>
              <a:pPr/>
              <a:t>03/02/1439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1DC2CD-B722-4CF9-BE12-0B99446654B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E68DBA-759E-466E-9A17-F2D4FC55E273}" type="datetimeFigureOut">
              <a:rPr lang="ar-IQ" smtClean="0"/>
              <a:pPr/>
              <a:t>03/02/1439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1DC2CD-B722-4CF9-BE12-0B99446654B7}"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2E68DBA-759E-466E-9A17-F2D4FC55E273}" type="datetimeFigureOut">
              <a:rPr lang="ar-IQ" smtClean="0"/>
              <a:pPr/>
              <a:t>03/02/1439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1DC2CD-B722-4CF9-BE12-0B99446654B7}"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E68DBA-759E-466E-9A17-F2D4FC55E273}" type="datetimeFigureOut">
              <a:rPr lang="ar-IQ" smtClean="0"/>
              <a:pPr/>
              <a:t>03/02/1439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1DC2CD-B722-4CF9-BE12-0B99446654B7}"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2E68DBA-759E-466E-9A17-F2D4FC55E273}" type="datetimeFigureOut">
              <a:rPr lang="ar-IQ" smtClean="0"/>
              <a:pPr/>
              <a:t>03/02/1439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B1DC2CD-B722-4CF9-BE12-0B99446654B7}"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E68DBA-759E-466E-9A17-F2D4FC55E273}" type="datetimeFigureOut">
              <a:rPr lang="ar-IQ" smtClean="0"/>
              <a:pPr/>
              <a:t>03/02/1439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B1DC2CD-B722-4CF9-BE12-0B99446654B7}"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E68DBA-759E-466E-9A17-F2D4FC55E273}" type="datetimeFigureOut">
              <a:rPr lang="ar-IQ" smtClean="0"/>
              <a:pPr/>
              <a:t>03/02/1439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B1DC2CD-B722-4CF9-BE12-0B99446654B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2E68DBA-759E-466E-9A17-F2D4FC55E273}" type="datetimeFigureOut">
              <a:rPr lang="ar-IQ" smtClean="0"/>
              <a:pPr/>
              <a:t>03/02/1439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1DC2CD-B722-4CF9-BE12-0B99446654B7}"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2E68DBA-759E-466E-9A17-F2D4FC55E273}" type="datetimeFigureOut">
              <a:rPr lang="ar-IQ" smtClean="0"/>
              <a:pPr/>
              <a:t>03/02/1439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5B1DC2CD-B722-4CF9-BE12-0B99446654B7}"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2700000" scaled="0"/>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2E68DBA-759E-466E-9A17-F2D4FC55E273}" type="datetimeFigureOut">
              <a:rPr lang="ar-IQ" smtClean="0"/>
              <a:pPr/>
              <a:t>03/02/1439</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B1DC2CD-B722-4CF9-BE12-0B99446654B7}"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4664"/>
            <a:ext cx="9144000" cy="1512168"/>
          </a:xfrm>
          <a:gradFill>
            <a:gsLst>
              <a:gs pos="0">
                <a:srgbClr val="FBEAC7"/>
              </a:gs>
              <a:gs pos="17999">
                <a:srgbClr val="FEE7F2"/>
              </a:gs>
              <a:gs pos="36000">
                <a:srgbClr val="FAC77D"/>
              </a:gs>
              <a:gs pos="61000">
                <a:srgbClr val="FBA97D"/>
              </a:gs>
              <a:gs pos="82001">
                <a:srgbClr val="FBD49C"/>
              </a:gs>
              <a:gs pos="100000">
                <a:srgbClr val="FEE7F2"/>
              </a:gs>
            </a:gsLst>
            <a:lin ang="2700000" scaled="0"/>
          </a:gradFill>
        </p:spPr>
        <p:txBody>
          <a:bodyPr>
            <a:normAutofit fontScale="90000"/>
          </a:bodyPr>
          <a:lstStyle/>
          <a:p>
            <a:pPr lvl="0" algn="ctr" rtl="0"/>
            <a:r>
              <a:rPr lang="en-US" sz="3600" b="1" dirty="0" smtClean="0">
                <a:solidFill>
                  <a:srgbClr val="002060"/>
                </a:solidFill>
                <a:latin typeface="Calibri" pitchFamily="34" charset="0"/>
                <a:ea typeface="Calibri" pitchFamily="34" charset="0"/>
                <a:cs typeface="Arial" pitchFamily="34" charset="0"/>
              </a:rPr>
              <a:t/>
            </a:r>
            <a:br>
              <a:rPr lang="en-US" sz="3600" b="1" dirty="0" smtClean="0">
                <a:solidFill>
                  <a:srgbClr val="002060"/>
                </a:solidFill>
                <a:latin typeface="Calibri" pitchFamily="34" charset="0"/>
                <a:ea typeface="Calibri" pitchFamily="34" charset="0"/>
                <a:cs typeface="Arial" pitchFamily="34" charset="0"/>
              </a:rPr>
            </a:br>
            <a:r>
              <a:rPr lang="en-US" sz="3600" b="1" dirty="0">
                <a:solidFill>
                  <a:srgbClr val="002060"/>
                </a:solidFill>
                <a:latin typeface="Calibri" pitchFamily="34" charset="0"/>
                <a:ea typeface="Calibri" pitchFamily="34" charset="0"/>
                <a:cs typeface="Arial" pitchFamily="34" charset="0"/>
              </a:rPr>
              <a:t/>
            </a:r>
            <a:br>
              <a:rPr lang="en-US" sz="3600" b="1" dirty="0">
                <a:solidFill>
                  <a:srgbClr val="002060"/>
                </a:solidFill>
                <a:latin typeface="Calibri" pitchFamily="34" charset="0"/>
                <a:ea typeface="Calibri" pitchFamily="34" charset="0"/>
                <a:cs typeface="Arial" pitchFamily="34" charset="0"/>
              </a:rPr>
            </a:br>
            <a:r>
              <a:rPr lang="en-US" sz="3600" b="1" dirty="0" smtClean="0">
                <a:solidFill>
                  <a:srgbClr val="002060"/>
                </a:solidFill>
                <a:latin typeface="Calibri" pitchFamily="34" charset="0"/>
                <a:ea typeface="Calibri" pitchFamily="34" charset="0"/>
                <a:cs typeface="Arial" pitchFamily="34" charset="0"/>
              </a:rPr>
              <a:t>Oncology </a:t>
            </a:r>
            <a:br>
              <a:rPr lang="en-US" sz="3600" b="1" dirty="0" smtClean="0">
                <a:solidFill>
                  <a:srgbClr val="002060"/>
                </a:solidFill>
                <a:latin typeface="Calibri" pitchFamily="34" charset="0"/>
                <a:ea typeface="Calibri" pitchFamily="34" charset="0"/>
                <a:cs typeface="Arial" pitchFamily="34" charset="0"/>
              </a:rPr>
            </a:br>
            <a:r>
              <a:rPr lang="en-US" sz="3600" b="1" dirty="0" smtClean="0">
                <a:solidFill>
                  <a:srgbClr val="002060"/>
                </a:solidFill>
                <a:latin typeface="Calibri" pitchFamily="34" charset="0"/>
                <a:ea typeface="Calibri" pitchFamily="34" charset="0"/>
                <a:cs typeface="Arial" pitchFamily="34" charset="0"/>
              </a:rPr>
              <a:t> nursing management in Cancer care</a:t>
            </a:r>
            <a:r>
              <a:rPr lang="en-US" sz="3600" b="1" dirty="0" smtClean="0">
                <a:solidFill>
                  <a:srgbClr val="002060"/>
                </a:solidFill>
                <a:latin typeface="Arial" pitchFamily="34" charset="0"/>
                <a:cs typeface="Arial" pitchFamily="34" charset="0"/>
              </a:rPr>
              <a:t/>
            </a:r>
            <a:br>
              <a:rPr lang="en-US" sz="3600" b="1" dirty="0" smtClean="0">
                <a:solidFill>
                  <a:srgbClr val="002060"/>
                </a:solidFill>
                <a:latin typeface="Arial" pitchFamily="34" charset="0"/>
                <a:cs typeface="Arial" pitchFamily="34" charset="0"/>
              </a:rPr>
            </a:br>
            <a:endParaRPr lang="ar-IQ" sz="3600" dirty="0"/>
          </a:p>
        </p:txBody>
      </p:sp>
      <p:sp>
        <p:nvSpPr>
          <p:cNvPr id="3" name="Content Placeholder 2"/>
          <p:cNvSpPr>
            <a:spLocks noGrp="1"/>
          </p:cNvSpPr>
          <p:nvPr>
            <p:ph idx="1"/>
          </p:nvPr>
        </p:nvSpPr>
        <p:spPr>
          <a:xfrm>
            <a:off x="251520" y="1935480"/>
            <a:ext cx="8496944" cy="4661872"/>
          </a:xfrm>
          <a:gradFill>
            <a:gsLst>
              <a:gs pos="0">
                <a:srgbClr val="FBEAC7"/>
              </a:gs>
              <a:gs pos="17999">
                <a:srgbClr val="FEE7F2"/>
              </a:gs>
              <a:gs pos="36000">
                <a:srgbClr val="FAC77D"/>
              </a:gs>
              <a:gs pos="61000">
                <a:srgbClr val="FBA97D"/>
              </a:gs>
              <a:gs pos="82001">
                <a:srgbClr val="FBD49C"/>
              </a:gs>
              <a:gs pos="100000">
                <a:srgbClr val="FEE7F2"/>
              </a:gs>
            </a:gsLst>
            <a:lin ang="5400000" scaled="1"/>
          </a:gradFill>
        </p:spPr>
        <p:txBody>
          <a:bodyPr>
            <a:normAutofit/>
          </a:bodyPr>
          <a:lstStyle/>
          <a:p>
            <a:pPr marL="0" lvl="0" indent="0" algn="just" rtl="0" eaLnBrk="0" fontAlgn="base" hangingPunct="0">
              <a:lnSpc>
                <a:spcPct val="150000"/>
              </a:lnSpc>
              <a:spcBef>
                <a:spcPct val="0"/>
              </a:spcBef>
              <a:spcAft>
                <a:spcPct val="0"/>
              </a:spcAft>
              <a:buClrTx/>
              <a:buSzTx/>
              <a:buNone/>
            </a:pPr>
            <a:r>
              <a:rPr lang="en-US" sz="2800" b="1" dirty="0" smtClean="0">
                <a:solidFill>
                  <a:srgbClr val="FF0000"/>
                </a:solidFill>
                <a:latin typeface="Calibri" pitchFamily="34" charset="0"/>
                <a:ea typeface="Calibri" pitchFamily="34" charset="0"/>
                <a:cs typeface="Arial" pitchFamily="34" charset="0"/>
              </a:rPr>
              <a:t>       Is </a:t>
            </a:r>
            <a:r>
              <a:rPr lang="en-US" sz="2800" b="1" dirty="0" smtClean="0">
                <a:solidFill>
                  <a:srgbClr val="FF0000"/>
                </a:solidFill>
                <a:latin typeface="Calibri" pitchFamily="34" charset="0"/>
                <a:ea typeface="Calibri" pitchFamily="34" charset="0"/>
                <a:cs typeface="Arial" pitchFamily="34" charset="0"/>
              </a:rPr>
              <a:t>a disease process that begins when an abnormal </a:t>
            </a:r>
          </a:p>
          <a:p>
            <a:pPr marL="0" lvl="0" indent="0" algn="just" rtl="0" eaLnBrk="0" fontAlgn="base" hangingPunct="0">
              <a:lnSpc>
                <a:spcPct val="150000"/>
              </a:lnSpc>
              <a:spcBef>
                <a:spcPct val="0"/>
              </a:spcBef>
              <a:spcAft>
                <a:spcPct val="0"/>
              </a:spcAft>
              <a:buClrTx/>
              <a:buSzTx/>
              <a:buNone/>
            </a:pPr>
            <a:r>
              <a:rPr lang="en-US" sz="2800" b="1" dirty="0" smtClean="0">
                <a:solidFill>
                  <a:srgbClr val="FF0000"/>
                </a:solidFill>
                <a:latin typeface="Calibri" pitchFamily="34" charset="0"/>
                <a:ea typeface="Calibri" pitchFamily="34" charset="0"/>
                <a:cs typeface="Arial" pitchFamily="34" charset="0"/>
              </a:rPr>
              <a:t>cell is transformed  by the genetic mutation of the </a:t>
            </a:r>
            <a:endParaRPr lang="ar-IQ" sz="2800" b="1" dirty="0" smtClean="0">
              <a:solidFill>
                <a:srgbClr val="FF0000"/>
              </a:solidFill>
              <a:latin typeface="Calibri" pitchFamily="34" charset="0"/>
              <a:ea typeface="Calibri" pitchFamily="34" charset="0"/>
              <a:cs typeface="Arial" pitchFamily="34" charset="0"/>
            </a:endParaRPr>
          </a:p>
          <a:p>
            <a:pPr marL="0" lvl="0" indent="0" algn="just" rtl="0" eaLnBrk="0" fontAlgn="base" hangingPunct="0">
              <a:lnSpc>
                <a:spcPct val="150000"/>
              </a:lnSpc>
              <a:spcBef>
                <a:spcPct val="0"/>
              </a:spcBef>
              <a:spcAft>
                <a:spcPct val="0"/>
              </a:spcAft>
              <a:buClrTx/>
              <a:buSzTx/>
              <a:buNone/>
            </a:pPr>
            <a:r>
              <a:rPr lang="en-US" sz="2800" b="1" dirty="0" smtClean="0">
                <a:solidFill>
                  <a:srgbClr val="FF0000"/>
                </a:solidFill>
                <a:latin typeface="Calibri" pitchFamily="34" charset="0"/>
                <a:ea typeface="Calibri" pitchFamily="34" charset="0"/>
                <a:cs typeface="Arial" pitchFamily="34" charset="0"/>
              </a:rPr>
              <a:t>cellular </a:t>
            </a:r>
            <a:r>
              <a:rPr lang="en-US" sz="2800" b="1" dirty="0" smtClean="0">
                <a:solidFill>
                  <a:srgbClr val="FF0000"/>
                </a:solidFill>
                <a:latin typeface="Calibri" pitchFamily="34" charset="0"/>
                <a:ea typeface="Calibri" pitchFamily="34" charset="0"/>
                <a:cs typeface="Arial" pitchFamily="34" charset="0"/>
              </a:rPr>
              <a:t>DNA, is an abnormal growth of cells. There are more than 100 types of cancer, including skin </a:t>
            </a:r>
            <a:r>
              <a:rPr lang="en-US" sz="2800" b="1" dirty="0" err="1" smtClean="0">
                <a:solidFill>
                  <a:srgbClr val="FF0000"/>
                </a:solidFill>
                <a:latin typeface="Calibri" pitchFamily="34" charset="0"/>
                <a:ea typeface="Calibri" pitchFamily="34" charset="0"/>
                <a:cs typeface="Arial" pitchFamily="34" charset="0"/>
              </a:rPr>
              <a:t>ca</a:t>
            </a:r>
            <a:r>
              <a:rPr lang="en-US" sz="2800" b="1" dirty="0" smtClean="0">
                <a:solidFill>
                  <a:srgbClr val="FF0000"/>
                </a:solidFill>
                <a:latin typeface="Calibri" pitchFamily="34" charset="0"/>
                <a:ea typeface="Calibri" pitchFamily="34" charset="0"/>
                <a:cs typeface="Arial" pitchFamily="34" charset="0"/>
              </a:rPr>
              <a:t>, lung </a:t>
            </a:r>
            <a:r>
              <a:rPr lang="en-US" sz="2800" b="1" dirty="0" err="1" smtClean="0">
                <a:solidFill>
                  <a:srgbClr val="FF0000"/>
                </a:solidFill>
                <a:latin typeface="Calibri" pitchFamily="34" charset="0"/>
                <a:ea typeface="Calibri" pitchFamily="34" charset="0"/>
                <a:cs typeface="Arial" pitchFamily="34" charset="0"/>
              </a:rPr>
              <a:t>ca</a:t>
            </a:r>
            <a:r>
              <a:rPr lang="en-US" sz="2800" b="1" dirty="0" smtClean="0">
                <a:solidFill>
                  <a:srgbClr val="FF0000"/>
                </a:solidFill>
                <a:latin typeface="Calibri" pitchFamily="34" charset="0"/>
                <a:ea typeface="Calibri" pitchFamily="34" charset="0"/>
                <a:cs typeface="Arial" pitchFamily="34" charset="0"/>
              </a:rPr>
              <a:t>, colon </a:t>
            </a:r>
            <a:r>
              <a:rPr lang="en-US" sz="2800" b="1" dirty="0" err="1" smtClean="0">
                <a:solidFill>
                  <a:srgbClr val="FF0000"/>
                </a:solidFill>
                <a:latin typeface="Calibri" pitchFamily="34" charset="0"/>
                <a:ea typeface="Calibri" pitchFamily="34" charset="0"/>
                <a:cs typeface="Arial" pitchFamily="34" charset="0"/>
              </a:rPr>
              <a:t>ca</a:t>
            </a:r>
            <a:r>
              <a:rPr lang="en-US" sz="2800" b="1" dirty="0" smtClean="0">
                <a:solidFill>
                  <a:srgbClr val="FF0000"/>
                </a:solidFill>
                <a:latin typeface="Calibri" pitchFamily="34" charset="0"/>
                <a:ea typeface="Calibri" pitchFamily="34" charset="0"/>
                <a:cs typeface="Arial" pitchFamily="34" charset="0"/>
              </a:rPr>
              <a:t>, prostate </a:t>
            </a:r>
            <a:r>
              <a:rPr lang="en-US" sz="2800" b="1" dirty="0" err="1" smtClean="0">
                <a:solidFill>
                  <a:srgbClr val="FF0000"/>
                </a:solidFill>
                <a:latin typeface="Calibri" pitchFamily="34" charset="0"/>
                <a:ea typeface="Calibri" pitchFamily="34" charset="0"/>
                <a:cs typeface="Arial" pitchFamily="34" charset="0"/>
              </a:rPr>
              <a:t>ca</a:t>
            </a:r>
            <a:r>
              <a:rPr lang="en-US" sz="2800" b="1" dirty="0" smtClean="0">
                <a:solidFill>
                  <a:srgbClr val="FF0000"/>
                </a:solidFill>
                <a:latin typeface="Calibri" pitchFamily="34" charset="0"/>
                <a:ea typeface="Calibri" pitchFamily="34" charset="0"/>
                <a:cs typeface="Arial" pitchFamily="34" charset="0"/>
              </a:rPr>
              <a:t>, and lymphoma.</a:t>
            </a:r>
            <a:endParaRPr lang="en-US" sz="2800" b="1" dirty="0" smtClean="0">
              <a:solidFill>
                <a:srgbClr val="FF0000"/>
              </a:solidFill>
              <a:latin typeface="Calibri" pitchFamily="34" charset="0"/>
              <a:ea typeface="Calibri" pitchFamily="34" charset="0"/>
              <a:cs typeface="Arial" pitchFamily="34" charset="0"/>
            </a:endParaRPr>
          </a:p>
          <a:p>
            <a:pPr marL="0" lvl="0" indent="0" algn="just" rtl="0" eaLnBrk="0" fontAlgn="base" hangingPunct="0">
              <a:lnSpc>
                <a:spcPct val="150000"/>
              </a:lnSpc>
              <a:spcBef>
                <a:spcPct val="0"/>
              </a:spcBef>
              <a:spcAft>
                <a:spcPct val="0"/>
              </a:spcAft>
              <a:buClrTx/>
              <a:buSzTx/>
              <a:buNone/>
            </a:pPr>
            <a:endParaRPr lang="en-US" sz="1100" b="1" dirty="0" smtClean="0">
              <a:solidFill>
                <a:srgbClr val="FF0000"/>
              </a:solidFill>
              <a:latin typeface="Calibri" pitchFamily="34" charset="0"/>
              <a:ea typeface="Calibri" pitchFamily="34" charset="0"/>
              <a:cs typeface="Arial" pitchFamily="34" charset="0"/>
            </a:endParaRPr>
          </a:p>
          <a:p>
            <a:pPr algn="l" rtl="0">
              <a:lnSpc>
                <a:spcPct val="150000"/>
              </a:lnSpc>
            </a:pPr>
            <a:endParaRPr lang="ar-IQ" dirty="0">
              <a:solidFill>
                <a:srgbClr val="FF0000"/>
              </a:solidFill>
            </a:endParaRPr>
          </a:p>
        </p:txBody>
      </p:sp>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428736"/>
          </a:xfrm>
        </p:spPr>
        <p:txBody>
          <a:bodyPr>
            <a:normAutofit/>
          </a:bodyPr>
          <a:lstStyle/>
          <a:p>
            <a:pPr algn="ctr"/>
            <a:r>
              <a:rPr lang="en-US" sz="2800" b="1" dirty="0" smtClean="0"/>
              <a:t>Management of cancer</a:t>
            </a:r>
            <a:r>
              <a:rPr lang="en-US" sz="2800" dirty="0" smtClean="0"/>
              <a:t/>
            </a:r>
            <a:br>
              <a:rPr lang="en-US" sz="2800" dirty="0" smtClean="0"/>
            </a:br>
            <a:endParaRPr lang="ar-IQ" sz="2800" dirty="0"/>
          </a:p>
        </p:txBody>
      </p:sp>
      <p:sp>
        <p:nvSpPr>
          <p:cNvPr id="3" name="Content Placeholder 2"/>
          <p:cNvSpPr>
            <a:spLocks noGrp="1"/>
          </p:cNvSpPr>
          <p:nvPr>
            <p:ph idx="1"/>
          </p:nvPr>
        </p:nvSpPr>
        <p:spPr>
          <a:xfrm>
            <a:off x="0" y="1571612"/>
            <a:ext cx="9144000" cy="5286388"/>
          </a:xfrm>
          <a:solidFill>
            <a:schemeClr val="accent4">
              <a:lumMod val="20000"/>
              <a:lumOff val="80000"/>
            </a:schemeClr>
          </a:solidFill>
        </p:spPr>
        <p:txBody>
          <a:bodyPr>
            <a:normAutofit/>
          </a:bodyPr>
          <a:lstStyle/>
          <a:p>
            <a:pPr algn="l">
              <a:buNone/>
            </a:pPr>
            <a:r>
              <a:rPr lang="en-US" sz="2000" b="1" dirty="0" smtClean="0">
                <a:solidFill>
                  <a:srgbClr val="FF0000"/>
                </a:solidFill>
              </a:rPr>
              <a:t>5- Hyperthermia</a:t>
            </a:r>
          </a:p>
          <a:p>
            <a:pPr algn="l">
              <a:buNone/>
            </a:pPr>
            <a:endParaRPr lang="en-US" dirty="0" smtClean="0">
              <a:solidFill>
                <a:srgbClr val="FF0000"/>
              </a:solidFill>
            </a:endParaRPr>
          </a:p>
          <a:p>
            <a:pPr algn="l">
              <a:buNone/>
            </a:pPr>
            <a:r>
              <a:rPr lang="en-US" sz="2000" b="1" dirty="0" smtClean="0">
                <a:solidFill>
                  <a:srgbClr val="FF0000"/>
                </a:solidFill>
              </a:rPr>
              <a:t>6- Targeted therapies:</a:t>
            </a:r>
          </a:p>
          <a:p>
            <a:pPr algn="l">
              <a:buNone/>
            </a:pPr>
            <a:r>
              <a:rPr lang="en-US" sz="2400" b="1" dirty="0" smtClean="0">
                <a:solidFill>
                  <a:srgbClr val="C00000"/>
                </a:solidFill>
              </a:rPr>
              <a:t> </a:t>
            </a:r>
            <a:r>
              <a:rPr lang="en-US" sz="2400" dirty="0" smtClean="0">
                <a:solidFill>
                  <a:schemeClr val="tx2"/>
                </a:solidFill>
              </a:rPr>
              <a:t>a: Biologic response modifiers</a:t>
            </a:r>
          </a:p>
          <a:p>
            <a:pPr algn="l">
              <a:buNone/>
            </a:pPr>
            <a:r>
              <a:rPr lang="en-US" sz="2400" dirty="0" smtClean="0">
                <a:solidFill>
                  <a:schemeClr val="tx2"/>
                </a:solidFill>
              </a:rPr>
              <a:t> B: Gene therapy</a:t>
            </a:r>
          </a:p>
          <a:p>
            <a:pPr algn="l">
              <a:buNone/>
            </a:pPr>
            <a:r>
              <a:rPr lang="en-US" sz="2400" dirty="0" smtClean="0">
                <a:solidFill>
                  <a:schemeClr val="tx2"/>
                </a:solidFill>
              </a:rPr>
              <a:t> C: Complementary and alternative medicine (CAM)</a:t>
            </a:r>
          </a:p>
          <a:p>
            <a:pPr algn="l">
              <a:buNone/>
            </a:pPr>
            <a:r>
              <a:rPr lang="en-US" sz="2400" dirty="0" smtClean="0">
                <a:solidFill>
                  <a:schemeClr val="tx2"/>
                </a:solidFill>
              </a:rPr>
              <a:t> D: Unproven and unconventional therapies</a:t>
            </a:r>
          </a:p>
          <a:p>
            <a:pPr algn="l">
              <a:buNone/>
            </a:pPr>
            <a:endParaRPr lang="en-US" sz="2400" dirty="0" smtClean="0">
              <a:solidFill>
                <a:schemeClr val="tx2"/>
              </a:solidFill>
            </a:endParaRPr>
          </a:p>
          <a:p>
            <a:r>
              <a:rPr lang="en-US" sz="2400" dirty="0" smtClean="0">
                <a:solidFill>
                  <a:schemeClr val="tx2"/>
                </a:solidFill>
              </a:rPr>
              <a:t> </a:t>
            </a:r>
          </a:p>
          <a:p>
            <a:r>
              <a:rPr lang="en-US" dirty="0" smtClean="0">
                <a:solidFill>
                  <a:schemeClr val="tx2"/>
                </a:solidFill>
              </a:rPr>
              <a:t> </a:t>
            </a:r>
          </a:p>
          <a:p>
            <a:endParaRPr lang="ar-IQ" dirty="0"/>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71612"/>
          </a:xfrm>
          <a:solidFill>
            <a:schemeClr val="accent4">
              <a:lumMod val="20000"/>
              <a:lumOff val="80000"/>
            </a:schemeClr>
          </a:solidFill>
        </p:spPr>
        <p:txBody>
          <a:bodyPr>
            <a:normAutofit fontScale="90000"/>
          </a:bodyPr>
          <a:lstStyle/>
          <a:p>
            <a:pPr rtl="0"/>
            <a:r>
              <a:rPr lang="en-US" sz="2400" b="1" dirty="0" smtClean="0"/>
              <a:t>Nursing care of patients with cancer</a:t>
            </a:r>
            <a:br>
              <a:rPr lang="en-US" sz="2400" b="1" dirty="0" smtClean="0"/>
            </a:br>
            <a:r>
              <a:rPr lang="en-US" sz="2400" b="1" dirty="0" smtClean="0"/>
              <a:t>Nursing diagnosis:</a:t>
            </a:r>
            <a:r>
              <a:rPr lang="en-US" sz="2400" dirty="0" smtClean="0"/>
              <a:t> </a:t>
            </a:r>
            <a:r>
              <a:rPr lang="en-US" sz="2400" b="1" dirty="0" smtClean="0">
                <a:solidFill>
                  <a:srgbClr val="FF0000"/>
                </a:solidFill>
              </a:rPr>
              <a:t>Risk for infection related to inadequate defenses related to mylosuppresion secondary to radiation of antineoplastic agents</a:t>
            </a:r>
            <a:r>
              <a:rPr lang="en-US" sz="2400" b="1" dirty="0" smtClean="0"/>
              <a:t/>
            </a:r>
            <a:br>
              <a:rPr lang="en-US" sz="2400" b="1" dirty="0" smtClean="0"/>
            </a:br>
            <a:endParaRPr lang="en-US" sz="2400" b="1" dirty="0"/>
          </a:p>
        </p:txBody>
      </p:sp>
      <p:sp>
        <p:nvSpPr>
          <p:cNvPr id="3" name="Content Placeholder 2"/>
          <p:cNvSpPr>
            <a:spLocks noGrp="1"/>
          </p:cNvSpPr>
          <p:nvPr>
            <p:ph idx="1"/>
          </p:nvPr>
        </p:nvSpPr>
        <p:spPr>
          <a:xfrm>
            <a:off x="0" y="1571612"/>
            <a:ext cx="9144000" cy="5286388"/>
          </a:xfrm>
          <a:solidFill>
            <a:schemeClr val="accent4">
              <a:lumMod val="20000"/>
              <a:lumOff val="80000"/>
            </a:schemeClr>
          </a:solidFill>
          <a:effectLst>
            <a:outerShdw blurRad="50800" dist="38100" algn="l" rotWithShape="0">
              <a:schemeClr val="accent3">
                <a:lumMod val="20000"/>
                <a:lumOff val="80000"/>
                <a:alpha val="40000"/>
              </a:schemeClr>
            </a:outerShdw>
          </a:effectLst>
        </p:spPr>
        <p:txBody>
          <a:bodyPr>
            <a:normAutofit fontScale="92500" lnSpcReduction="20000"/>
          </a:bodyPr>
          <a:lstStyle/>
          <a:p>
            <a:pPr algn="l" rtl="0">
              <a:buNone/>
            </a:pPr>
            <a:r>
              <a:rPr lang="en-US" b="1" dirty="0" smtClean="0">
                <a:solidFill>
                  <a:srgbClr val="FF0000"/>
                </a:solidFill>
              </a:rPr>
              <a:t>Goal</a:t>
            </a:r>
            <a:r>
              <a:rPr lang="en-US" dirty="0" smtClean="0">
                <a:solidFill>
                  <a:srgbClr val="FF0000"/>
                </a:solidFill>
              </a:rPr>
              <a:t>:</a:t>
            </a:r>
            <a:r>
              <a:rPr lang="en-US" dirty="0" smtClean="0"/>
              <a:t> </a:t>
            </a:r>
            <a:r>
              <a:rPr lang="en-US" dirty="0" smtClean="0">
                <a:solidFill>
                  <a:schemeClr val="accent1">
                    <a:lumMod val="50000"/>
                  </a:schemeClr>
                </a:solidFill>
              </a:rPr>
              <a:t>prevention of infection</a:t>
            </a:r>
          </a:p>
          <a:p>
            <a:pPr algn="l" rtl="0">
              <a:buNone/>
            </a:pPr>
            <a:r>
              <a:rPr lang="en-US" b="1" dirty="0" smtClean="0">
                <a:solidFill>
                  <a:schemeClr val="accent4">
                    <a:lumMod val="50000"/>
                  </a:schemeClr>
                </a:solidFill>
              </a:rPr>
              <a:t>Nursing intervention:</a:t>
            </a:r>
            <a:endParaRPr lang="en-US" dirty="0" smtClean="0">
              <a:solidFill>
                <a:schemeClr val="accent4">
                  <a:lumMod val="50000"/>
                </a:schemeClr>
              </a:solidFill>
            </a:endParaRPr>
          </a:p>
          <a:p>
            <a:pPr algn="l" rtl="0">
              <a:buNone/>
            </a:pPr>
            <a:r>
              <a:rPr lang="en-US" dirty="0" smtClean="0">
                <a:solidFill>
                  <a:srgbClr val="002060"/>
                </a:solidFill>
              </a:rPr>
              <a:t>1.Assess patient for evidence of infection.</a:t>
            </a:r>
          </a:p>
          <a:p>
            <a:pPr algn="l" rtl="0">
              <a:buNone/>
            </a:pPr>
            <a:r>
              <a:rPr lang="en-US" dirty="0" smtClean="0">
                <a:solidFill>
                  <a:srgbClr val="002060"/>
                </a:solidFill>
              </a:rPr>
              <a:t>2-Report fever, chills, </a:t>
            </a:r>
            <a:r>
              <a:rPr lang="en-US" dirty="0" err="1" smtClean="0">
                <a:solidFill>
                  <a:srgbClr val="002060"/>
                </a:solidFill>
              </a:rPr>
              <a:t>diaphrosis</a:t>
            </a:r>
            <a:r>
              <a:rPr lang="en-US" dirty="0" smtClean="0">
                <a:solidFill>
                  <a:srgbClr val="002060"/>
                </a:solidFill>
              </a:rPr>
              <a:t>, swelling, heat, pain, erythema, exudates on any body surface. Also report changes in respiratory or mental status. Urinary frequency or burning, rash, or diarrhea.</a:t>
            </a:r>
          </a:p>
          <a:p>
            <a:pPr algn="l" rtl="0">
              <a:buNone/>
            </a:pPr>
            <a:r>
              <a:rPr lang="en-US" dirty="0" smtClean="0">
                <a:solidFill>
                  <a:srgbClr val="002060"/>
                </a:solidFill>
              </a:rPr>
              <a:t>3-obtain culture sensitivities as indicated before initiation of antimicrobial treatment wound exudates, sputum, urine, stool, blood).</a:t>
            </a:r>
          </a:p>
          <a:p>
            <a:pPr algn="l" rtl="0">
              <a:buNone/>
            </a:pPr>
            <a:r>
              <a:rPr lang="en-US" dirty="0" smtClean="0">
                <a:solidFill>
                  <a:srgbClr val="002060"/>
                </a:solidFill>
              </a:rPr>
              <a:t>4-initiate measures to minimize infection.</a:t>
            </a:r>
          </a:p>
          <a:p>
            <a:pPr algn="l" rtl="0">
              <a:buNone/>
            </a:pPr>
            <a:r>
              <a:rPr lang="en-US" dirty="0" smtClean="0">
                <a:solidFill>
                  <a:srgbClr val="002060"/>
                </a:solidFill>
              </a:rPr>
              <a:t>5-assess intravenous sites every day for evidence of infection.</a:t>
            </a:r>
          </a:p>
          <a:p>
            <a:pPr algn="l" rtl="0">
              <a:buNone/>
            </a:pPr>
            <a:r>
              <a:rPr lang="en-US" dirty="0" smtClean="0">
                <a:solidFill>
                  <a:srgbClr val="002060"/>
                </a:solidFill>
              </a:rPr>
              <a:t>6-avoid intramuscular injection.</a:t>
            </a:r>
          </a:p>
          <a:p>
            <a:pPr algn="l" rtl="0">
              <a:buNone/>
            </a:pPr>
            <a:r>
              <a:rPr lang="en-US" dirty="0" smtClean="0">
                <a:solidFill>
                  <a:srgbClr val="002060"/>
                </a:solidFill>
              </a:rPr>
              <a:t>7-avoid insertion of urinary catheter.</a:t>
            </a:r>
          </a:p>
          <a:p>
            <a:pPr algn="l" rtl="0">
              <a:buNone/>
            </a:pPr>
            <a:r>
              <a:rPr lang="en-US" dirty="0" smtClean="0">
                <a:solidFill>
                  <a:srgbClr val="002060"/>
                </a:solidFill>
              </a:rPr>
              <a:t>8-advice patient to avoid exposure to animal excreta. </a:t>
            </a:r>
          </a:p>
          <a:p>
            <a:pPr algn="l" rtl="0"/>
            <a:endParaRPr lang="ar-IQ" dirty="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338"/>
            <a:ext cx="9144000" cy="1285884"/>
          </a:xfrm>
        </p:spPr>
        <p:txBody>
          <a:bodyPr>
            <a:normAutofit/>
          </a:bodyPr>
          <a:lstStyle/>
          <a:p>
            <a:pPr rtl="0"/>
            <a:r>
              <a:rPr lang="en-US" sz="2400" b="1" dirty="0" smtClean="0">
                <a:solidFill>
                  <a:srgbClr val="FF0000"/>
                </a:solidFill>
              </a:rPr>
              <a:t>Nursing diagnosis: Impaired skin integrity: erythematous and wet desquamation reaction to radiation therapy.</a:t>
            </a:r>
            <a:r>
              <a:rPr lang="en-US" sz="2400" dirty="0" smtClean="0">
                <a:solidFill>
                  <a:srgbClr val="FF0000"/>
                </a:solidFill>
              </a:rPr>
              <a:t> </a:t>
            </a:r>
            <a:r>
              <a:rPr lang="en-US" sz="2400" dirty="0" smtClean="0"/>
              <a:t/>
            </a:r>
            <a:br>
              <a:rPr lang="en-US" sz="2400" dirty="0" smtClean="0"/>
            </a:br>
            <a:endParaRPr lang="ar-IQ" sz="2400" dirty="0"/>
          </a:p>
        </p:txBody>
      </p:sp>
      <p:sp>
        <p:nvSpPr>
          <p:cNvPr id="3" name="Content Placeholder 2"/>
          <p:cNvSpPr>
            <a:spLocks noGrp="1"/>
          </p:cNvSpPr>
          <p:nvPr>
            <p:ph idx="1"/>
          </p:nvPr>
        </p:nvSpPr>
        <p:spPr>
          <a:xfrm>
            <a:off x="0" y="1000108"/>
            <a:ext cx="9144000" cy="5857892"/>
          </a:xfrm>
          <a:solidFill>
            <a:schemeClr val="accent4">
              <a:lumMod val="20000"/>
              <a:lumOff val="80000"/>
            </a:schemeClr>
          </a:solidFill>
        </p:spPr>
        <p:txBody>
          <a:bodyPr>
            <a:normAutofit fontScale="70000" lnSpcReduction="20000"/>
          </a:bodyPr>
          <a:lstStyle/>
          <a:p>
            <a:pPr algn="l" rtl="0">
              <a:buNone/>
            </a:pPr>
            <a:r>
              <a:rPr lang="en-US" dirty="0" smtClean="0">
                <a:solidFill>
                  <a:srgbClr val="002060"/>
                </a:solidFill>
              </a:rPr>
              <a:t>Nursing interventions</a:t>
            </a:r>
          </a:p>
          <a:p>
            <a:pPr algn="l" rtl="0">
              <a:buNone/>
            </a:pPr>
            <a:r>
              <a:rPr lang="en-US" sz="2900" dirty="0" smtClean="0">
                <a:solidFill>
                  <a:srgbClr val="FF0000"/>
                </a:solidFill>
              </a:rPr>
              <a:t>1-In erythematous areas: a: avoid the use soaps, cosmetics, performs, powders, lotions and ointments deodorants</a:t>
            </a:r>
            <a:r>
              <a:rPr lang="en-US" sz="2900" dirty="0" smtClean="0"/>
              <a:t>. </a:t>
            </a:r>
          </a:p>
          <a:p>
            <a:pPr algn="l" rtl="0">
              <a:buNone/>
            </a:pPr>
            <a:r>
              <a:rPr lang="en-US" dirty="0" smtClean="0">
                <a:solidFill>
                  <a:srgbClr val="002060"/>
                </a:solidFill>
              </a:rPr>
              <a:t>B: use only lukewarm water to bath the area.</a:t>
            </a:r>
          </a:p>
          <a:p>
            <a:pPr algn="l" rtl="0">
              <a:buNone/>
            </a:pPr>
            <a:r>
              <a:rPr lang="en-US" dirty="0" smtClean="0">
                <a:solidFill>
                  <a:srgbClr val="002060"/>
                </a:solidFill>
              </a:rPr>
              <a:t>C: avoid rubbing or scratching the area. </a:t>
            </a:r>
          </a:p>
          <a:p>
            <a:pPr algn="l" rtl="0">
              <a:buNone/>
            </a:pPr>
            <a:r>
              <a:rPr lang="en-US" dirty="0" smtClean="0">
                <a:solidFill>
                  <a:srgbClr val="002060"/>
                </a:solidFill>
              </a:rPr>
              <a:t>D: avoid shaving the area with a straight- edged razor.</a:t>
            </a:r>
          </a:p>
          <a:p>
            <a:pPr algn="l" rtl="0">
              <a:buNone/>
            </a:pPr>
            <a:r>
              <a:rPr lang="en-US" dirty="0" smtClean="0">
                <a:solidFill>
                  <a:srgbClr val="002060"/>
                </a:solidFill>
              </a:rPr>
              <a:t>E : avoid applying hot water bottles, heating pads, ice, and adhesive tape to the area. </a:t>
            </a:r>
          </a:p>
          <a:p>
            <a:pPr algn="l" rtl="0">
              <a:buNone/>
            </a:pPr>
            <a:r>
              <a:rPr lang="en-US" dirty="0" smtClean="0">
                <a:solidFill>
                  <a:srgbClr val="002060"/>
                </a:solidFill>
              </a:rPr>
              <a:t>F: avoid exposing the area to sunlight or cold weather.</a:t>
            </a:r>
          </a:p>
          <a:p>
            <a:pPr algn="l" rtl="0">
              <a:buNone/>
            </a:pPr>
            <a:r>
              <a:rPr lang="en-US" dirty="0" smtClean="0">
                <a:solidFill>
                  <a:srgbClr val="002060"/>
                </a:solidFill>
              </a:rPr>
              <a:t>G: avoid tight clothing in the area. Use cotton clothing.</a:t>
            </a:r>
          </a:p>
          <a:p>
            <a:pPr algn="l" rtl="0">
              <a:buNone/>
            </a:pPr>
            <a:r>
              <a:rPr lang="en-US" dirty="0" smtClean="0">
                <a:solidFill>
                  <a:srgbClr val="002060"/>
                </a:solidFill>
              </a:rPr>
              <a:t>H: apply vitamin A and D ointment to the area.</a:t>
            </a:r>
          </a:p>
          <a:p>
            <a:pPr algn="l" rtl="0">
              <a:buNone/>
            </a:pPr>
            <a:r>
              <a:rPr lang="en-US" sz="2900" dirty="0" smtClean="0">
                <a:solidFill>
                  <a:srgbClr val="FF0000"/>
                </a:solidFill>
              </a:rPr>
              <a:t>2- if wet desquamation occurs:</a:t>
            </a:r>
          </a:p>
          <a:p>
            <a:pPr algn="l" rtl="0">
              <a:buNone/>
            </a:pPr>
            <a:r>
              <a:rPr lang="en-US" dirty="0" smtClean="0">
                <a:solidFill>
                  <a:srgbClr val="002060"/>
                </a:solidFill>
              </a:rPr>
              <a:t>A: do not disrupt any blisters that have formed.</a:t>
            </a:r>
          </a:p>
          <a:p>
            <a:pPr algn="l" rtl="0">
              <a:buNone/>
            </a:pPr>
            <a:r>
              <a:rPr lang="en-US" dirty="0" smtClean="0">
                <a:solidFill>
                  <a:srgbClr val="002060"/>
                </a:solidFill>
              </a:rPr>
              <a:t>B: avoid frequent washing of the area.</a:t>
            </a:r>
          </a:p>
          <a:p>
            <a:pPr algn="l" rtl="0">
              <a:buNone/>
            </a:pPr>
            <a:r>
              <a:rPr lang="en-US" dirty="0" smtClean="0">
                <a:solidFill>
                  <a:srgbClr val="002060"/>
                </a:solidFill>
              </a:rPr>
              <a:t>C: report any blistering.</a:t>
            </a:r>
          </a:p>
          <a:p>
            <a:pPr algn="l" rtl="0">
              <a:buNone/>
            </a:pPr>
            <a:r>
              <a:rPr lang="en-US" dirty="0" smtClean="0">
                <a:solidFill>
                  <a:srgbClr val="002060"/>
                </a:solidFill>
              </a:rPr>
              <a:t>D: use prescribed creams or ointments.</a:t>
            </a:r>
          </a:p>
          <a:p>
            <a:pPr algn="l" rtl="0">
              <a:buNone/>
            </a:pPr>
            <a:r>
              <a:rPr lang="en-US" dirty="0" smtClean="0">
                <a:solidFill>
                  <a:srgbClr val="002060"/>
                </a:solidFill>
              </a:rPr>
              <a:t>E: if area weeps, apply a nonadhesive absorbent dressing.</a:t>
            </a:r>
          </a:p>
          <a:p>
            <a:pPr algn="l" rtl="0">
              <a:buNone/>
            </a:pPr>
            <a:r>
              <a:rPr lang="en-US" dirty="0" smtClean="0">
                <a:solidFill>
                  <a:srgbClr val="002060"/>
                </a:solidFill>
              </a:rPr>
              <a:t>F: if the area is with out drainage, use moisture and vapor- permeable dressings  such as  hydrocolloids  and hydrogeis on noninfected areas.    </a:t>
            </a:r>
          </a:p>
          <a:p>
            <a:pPr algn="l" rtl="0">
              <a:buNone/>
            </a:pPr>
            <a:r>
              <a:rPr lang="en-US" dirty="0" smtClean="0">
                <a:solidFill>
                  <a:srgbClr val="002060"/>
                </a:solidFill>
              </a:rPr>
              <a:t>G: consult with enterostomal therapist if eschar forms</a:t>
            </a:r>
            <a:r>
              <a:rPr lang="en-US" dirty="0" smtClean="0">
                <a:solidFill>
                  <a:srgbClr val="0070C0"/>
                </a:solidFill>
              </a:rPr>
              <a:t>.</a:t>
            </a:r>
            <a:endParaRPr lang="ar-IQ" dirty="0">
              <a:solidFill>
                <a:srgbClr val="0070C0"/>
              </a:solidFill>
            </a:endParaRPr>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418484"/>
          </a:xfrm>
        </p:spPr>
        <p:txBody>
          <a:bodyPr>
            <a:normAutofit fontScale="90000"/>
          </a:bodyPr>
          <a:lstStyle/>
          <a:p>
            <a:pPr rtl="0"/>
            <a:r>
              <a:rPr lang="en-US" sz="2400" b="1" dirty="0" smtClean="0"/>
              <a:t>Nursing care of patients with cancer</a:t>
            </a:r>
            <a:br>
              <a:rPr lang="en-US" sz="2400" b="1" dirty="0" smtClean="0"/>
            </a:br>
            <a:r>
              <a:rPr lang="en-US" sz="2400" b="1" dirty="0" smtClean="0"/>
              <a:t>Nursing diagnosis: </a:t>
            </a:r>
            <a:r>
              <a:rPr lang="en-US" sz="2400" b="1" dirty="0" smtClean="0">
                <a:solidFill>
                  <a:srgbClr val="FF0000"/>
                </a:solidFill>
              </a:rPr>
              <a:t>Impaired skin integrity: alopecia</a:t>
            </a:r>
            <a:r>
              <a:rPr lang="en-US" sz="2400" dirty="0" smtClean="0"/>
              <a:t/>
            </a:r>
            <a:br>
              <a:rPr lang="en-US" sz="2400" dirty="0" smtClean="0"/>
            </a:br>
            <a:r>
              <a:rPr lang="en-US" sz="2400" b="1" dirty="0" smtClean="0">
                <a:solidFill>
                  <a:srgbClr val="FF0000"/>
                </a:solidFill>
              </a:rPr>
              <a:t>Goal:</a:t>
            </a:r>
            <a:r>
              <a:rPr lang="en-US" sz="2400" b="1" dirty="0" smtClean="0"/>
              <a:t> maintenance of tissue integrity; coping with hair loss.</a:t>
            </a:r>
            <a:r>
              <a:rPr lang="en-US" sz="2400" dirty="0" smtClean="0"/>
              <a:t/>
            </a:r>
            <a:br>
              <a:rPr lang="en-US" sz="2400" dirty="0" smtClean="0"/>
            </a:br>
            <a:r>
              <a:rPr lang="en-US" sz="2400" dirty="0" smtClean="0"/>
              <a:t/>
            </a:r>
            <a:br>
              <a:rPr lang="en-US" sz="2400" dirty="0" smtClean="0"/>
            </a:br>
            <a:endParaRPr lang="ar-IQ" sz="2400" dirty="0"/>
          </a:p>
        </p:txBody>
      </p:sp>
      <p:sp>
        <p:nvSpPr>
          <p:cNvPr id="3" name="Content Placeholder 2"/>
          <p:cNvSpPr>
            <a:spLocks noGrp="1"/>
          </p:cNvSpPr>
          <p:nvPr>
            <p:ph idx="1"/>
          </p:nvPr>
        </p:nvSpPr>
        <p:spPr>
          <a:xfrm>
            <a:off x="0" y="1500174"/>
            <a:ext cx="9144000" cy="5357826"/>
          </a:xfrm>
          <a:solidFill>
            <a:schemeClr val="accent4">
              <a:lumMod val="20000"/>
              <a:lumOff val="80000"/>
            </a:schemeClr>
          </a:solidFill>
        </p:spPr>
        <p:txBody>
          <a:bodyPr>
            <a:normAutofit/>
          </a:bodyPr>
          <a:lstStyle/>
          <a:p>
            <a:pPr algn="l" rtl="0">
              <a:buNone/>
            </a:pPr>
            <a:r>
              <a:rPr lang="en-US" b="1" dirty="0" smtClean="0">
                <a:solidFill>
                  <a:srgbClr val="FF0000"/>
                </a:solidFill>
              </a:rPr>
              <a:t>Nursing interventions  </a:t>
            </a:r>
            <a:endParaRPr lang="en-US" dirty="0" smtClean="0">
              <a:solidFill>
                <a:srgbClr val="FF0000"/>
              </a:solidFill>
            </a:endParaRPr>
          </a:p>
          <a:p>
            <a:pPr algn="l" rtl="0">
              <a:buNone/>
            </a:pPr>
            <a:r>
              <a:rPr lang="en-US" dirty="0" smtClean="0">
                <a:solidFill>
                  <a:schemeClr val="tx2"/>
                </a:solidFill>
              </a:rPr>
              <a:t>1- Discuss potential hair loss and regrowth with patient and family; advice that hair loss occur on body parts than the head.</a:t>
            </a:r>
          </a:p>
          <a:p>
            <a:pPr algn="l" rtl="0">
              <a:buNone/>
            </a:pPr>
            <a:r>
              <a:rPr lang="en-US" dirty="0" smtClean="0">
                <a:solidFill>
                  <a:schemeClr val="tx2"/>
                </a:solidFill>
              </a:rPr>
              <a:t>2- explore potential impact of hair </a:t>
            </a:r>
            <a:r>
              <a:rPr lang="en-US" dirty="0" smtClean="0">
                <a:solidFill>
                  <a:srgbClr val="002060"/>
                </a:solidFill>
              </a:rPr>
              <a:t>loss</a:t>
            </a:r>
            <a:r>
              <a:rPr lang="en-US" dirty="0" smtClean="0">
                <a:solidFill>
                  <a:schemeClr val="tx2"/>
                </a:solidFill>
              </a:rPr>
              <a:t> on self-image, interpersonal relation ships.</a:t>
            </a:r>
          </a:p>
          <a:p>
            <a:pPr algn="l" rtl="0">
              <a:buNone/>
            </a:pPr>
            <a:r>
              <a:rPr lang="en-US" dirty="0" smtClean="0">
                <a:solidFill>
                  <a:schemeClr val="tx2"/>
                </a:solidFill>
              </a:rPr>
              <a:t>3- prevent trauma to scalp .</a:t>
            </a:r>
          </a:p>
          <a:p>
            <a:pPr algn="l" rtl="0">
              <a:buNone/>
            </a:pPr>
            <a:r>
              <a:rPr lang="en-US" dirty="0" smtClean="0">
                <a:solidFill>
                  <a:schemeClr val="tx2"/>
                </a:solidFill>
              </a:rPr>
              <a:t>4- encourage patient to wear own clothes and return social contacts.</a:t>
            </a:r>
          </a:p>
          <a:p>
            <a:pPr algn="l" rtl="0">
              <a:buNone/>
            </a:pPr>
            <a:r>
              <a:rPr lang="en-US" dirty="0" smtClean="0">
                <a:solidFill>
                  <a:schemeClr val="tx2"/>
                </a:solidFill>
              </a:rPr>
              <a:t>5- explain that hair growth usually begins again once therapy is completed.</a:t>
            </a:r>
          </a:p>
          <a:p>
            <a:pPr algn="l" rtl="0"/>
            <a:endParaRPr lang="ar-IQ" dirty="0"/>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85836"/>
          </a:xfrm>
        </p:spPr>
        <p:txBody>
          <a:bodyPr>
            <a:normAutofit fontScale="90000"/>
          </a:bodyPr>
          <a:lstStyle/>
          <a:p>
            <a:r>
              <a:rPr lang="en-US" sz="2400" b="1" dirty="0" smtClean="0"/>
              <a:t>Nursing diagnosis:  </a:t>
            </a:r>
            <a:r>
              <a:rPr lang="en-US" sz="2400" b="1" dirty="0" smtClean="0">
                <a:solidFill>
                  <a:srgbClr val="FF0000"/>
                </a:solidFill>
              </a:rPr>
              <a:t>Impaired oral mucous membrane: stomatitis</a:t>
            </a:r>
            <a:r>
              <a:rPr lang="en-US" sz="2400" b="1" dirty="0" smtClean="0"/>
              <a:t>.</a:t>
            </a:r>
            <a:r>
              <a:rPr lang="en-US" sz="2400" dirty="0" smtClean="0"/>
              <a:t/>
            </a:r>
            <a:br>
              <a:rPr lang="en-US" sz="2400" dirty="0" smtClean="0"/>
            </a:br>
            <a:r>
              <a:rPr lang="en-US" sz="2000" b="1" dirty="0" smtClean="0"/>
              <a:t> </a:t>
            </a:r>
            <a:r>
              <a:rPr lang="en-US" sz="2200" b="1" dirty="0" smtClean="0">
                <a:solidFill>
                  <a:srgbClr val="FF0000"/>
                </a:solidFill>
              </a:rPr>
              <a:t>Goal:</a:t>
            </a:r>
            <a:r>
              <a:rPr lang="en-US" sz="2200" b="1" dirty="0" smtClean="0"/>
              <a:t> maintenance of intact oral mucous membrane.</a:t>
            </a:r>
            <a:r>
              <a:rPr lang="en-US" sz="2200" dirty="0" smtClean="0"/>
              <a:t/>
            </a:r>
            <a:br>
              <a:rPr lang="en-US" sz="2200" dirty="0" smtClean="0"/>
            </a:br>
            <a:r>
              <a:rPr lang="en-US" sz="2200" dirty="0" smtClean="0"/>
              <a:t/>
            </a:r>
            <a:br>
              <a:rPr lang="en-US" sz="2200" dirty="0" smtClean="0"/>
            </a:br>
            <a:endParaRPr lang="ar-IQ" sz="2200" dirty="0"/>
          </a:p>
        </p:txBody>
      </p:sp>
      <p:sp>
        <p:nvSpPr>
          <p:cNvPr id="3" name="Content Placeholder 2"/>
          <p:cNvSpPr>
            <a:spLocks noGrp="1"/>
          </p:cNvSpPr>
          <p:nvPr>
            <p:ph idx="1"/>
          </p:nvPr>
        </p:nvSpPr>
        <p:spPr>
          <a:xfrm>
            <a:off x="0" y="1571612"/>
            <a:ext cx="9144000" cy="5286388"/>
          </a:xfrm>
          <a:solidFill>
            <a:schemeClr val="accent4">
              <a:lumMod val="20000"/>
              <a:lumOff val="80000"/>
            </a:schemeClr>
          </a:solidFill>
        </p:spPr>
        <p:txBody>
          <a:bodyPr>
            <a:normAutofit/>
          </a:bodyPr>
          <a:lstStyle/>
          <a:p>
            <a:pPr algn="l">
              <a:buNone/>
            </a:pPr>
            <a:r>
              <a:rPr lang="en-US" b="1" dirty="0" smtClean="0">
                <a:solidFill>
                  <a:srgbClr val="FF0000"/>
                </a:solidFill>
              </a:rPr>
              <a:t>Nursing interventions</a:t>
            </a:r>
            <a:endParaRPr lang="en-US" dirty="0" smtClean="0">
              <a:solidFill>
                <a:srgbClr val="FF0000"/>
              </a:solidFill>
            </a:endParaRPr>
          </a:p>
          <a:p>
            <a:pPr algn="l">
              <a:buNone/>
            </a:pPr>
            <a:r>
              <a:rPr lang="en-US" dirty="0" smtClean="0">
                <a:solidFill>
                  <a:srgbClr val="002060"/>
                </a:solidFill>
              </a:rPr>
              <a:t>Assess oral cavity daily</a:t>
            </a:r>
            <a:r>
              <a:rPr lang="ar-IQ" dirty="0" smtClean="0">
                <a:solidFill>
                  <a:srgbClr val="002060"/>
                </a:solidFill>
              </a:rPr>
              <a:t> </a:t>
            </a:r>
            <a:r>
              <a:rPr lang="en-US" dirty="0" smtClean="0">
                <a:solidFill>
                  <a:srgbClr val="002060"/>
                </a:solidFill>
              </a:rPr>
              <a:t> A:</a:t>
            </a:r>
          </a:p>
          <a:p>
            <a:pPr algn="l">
              <a:buNone/>
            </a:pPr>
            <a:r>
              <a:rPr lang="en-US" dirty="0" smtClean="0">
                <a:solidFill>
                  <a:srgbClr val="002060"/>
                </a:solidFill>
              </a:rPr>
              <a:t>B: instruct patient to report oral burning, pain, areas of redness, open lesions on the lips, pain associated </a:t>
            </a:r>
            <a:r>
              <a:rPr lang="en-US" smtClean="0">
                <a:solidFill>
                  <a:srgbClr val="002060"/>
                </a:solidFill>
              </a:rPr>
              <a:t>with swallowing.</a:t>
            </a:r>
            <a:endParaRPr lang="en-US" dirty="0" smtClean="0">
              <a:solidFill>
                <a:srgbClr val="002060"/>
              </a:solidFill>
            </a:endParaRPr>
          </a:p>
          <a:p>
            <a:pPr algn="l">
              <a:buNone/>
            </a:pPr>
            <a:r>
              <a:rPr lang="en-US" dirty="0" smtClean="0">
                <a:solidFill>
                  <a:srgbClr val="002060"/>
                </a:solidFill>
              </a:rPr>
              <a:t>C: encourage and assist in oral hygiene.</a:t>
            </a:r>
          </a:p>
          <a:p>
            <a:pPr algn="l"/>
            <a:endParaRPr lang="ar-IQ" dirty="0">
              <a:solidFill>
                <a:schemeClr val="tx2"/>
              </a:solidFill>
            </a:endParaRPr>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76"/>
            <a:ext cx="9144000" cy="2143140"/>
          </a:xfrm>
          <a:solidFill>
            <a:schemeClr val="accent1">
              <a:lumMod val="20000"/>
              <a:lumOff val="80000"/>
            </a:schemeClr>
          </a:solidFill>
        </p:spPr>
        <p:txBody>
          <a:bodyPr>
            <a:normAutofit/>
          </a:bodyPr>
          <a:lstStyle/>
          <a:p>
            <a:pPr rtl="0"/>
            <a:r>
              <a:rPr lang="en-US" sz="2400" b="1" dirty="0" smtClean="0"/>
              <a:t> </a:t>
            </a:r>
            <a:r>
              <a:rPr lang="en-US" sz="2400" b="1" dirty="0" smtClean="0">
                <a:solidFill>
                  <a:srgbClr val="FF0000"/>
                </a:solidFill>
              </a:rPr>
              <a:t>Nursing diagnosis: </a:t>
            </a:r>
            <a:r>
              <a:rPr lang="en-US" sz="2400" b="1" dirty="0" smtClean="0"/>
              <a:t>imbalanced nutrition, less than body requirements, related to nausea and vomiting.</a:t>
            </a:r>
            <a:r>
              <a:rPr lang="en-US" sz="2400" dirty="0" smtClean="0"/>
              <a:t/>
            </a:r>
            <a:br>
              <a:rPr lang="en-US" sz="2400" dirty="0" smtClean="0"/>
            </a:br>
            <a:r>
              <a:rPr lang="en-US" sz="2400" b="1" dirty="0" smtClean="0">
                <a:solidFill>
                  <a:srgbClr val="FF0000"/>
                </a:solidFill>
              </a:rPr>
              <a:t>Goal:</a:t>
            </a:r>
            <a:r>
              <a:rPr lang="en-US" sz="2400" b="1" dirty="0" smtClean="0"/>
              <a:t> patient experiences less nausea and vomiting associated with chemotherapy; weight loss is minimized </a:t>
            </a:r>
            <a:r>
              <a:rPr lang="en-US" sz="2400" dirty="0" smtClean="0"/>
              <a:t/>
            </a:r>
            <a:br>
              <a:rPr lang="en-US" sz="2400" dirty="0" smtClean="0"/>
            </a:br>
            <a:endParaRPr lang="ar-IQ" sz="2400" dirty="0"/>
          </a:p>
        </p:txBody>
      </p:sp>
      <p:sp>
        <p:nvSpPr>
          <p:cNvPr id="3" name="Content Placeholder 2"/>
          <p:cNvSpPr>
            <a:spLocks noGrp="1"/>
          </p:cNvSpPr>
          <p:nvPr>
            <p:ph idx="1"/>
          </p:nvPr>
        </p:nvSpPr>
        <p:spPr>
          <a:xfrm>
            <a:off x="0" y="1714488"/>
            <a:ext cx="9144000" cy="5143512"/>
          </a:xfrm>
          <a:solidFill>
            <a:schemeClr val="accent4">
              <a:lumMod val="20000"/>
              <a:lumOff val="80000"/>
            </a:schemeClr>
          </a:solidFill>
          <a:effectLst>
            <a:outerShdw blurRad="50800" dist="50800" dir="5400000" algn="ctr" rotWithShape="0">
              <a:schemeClr val="accent2">
                <a:lumMod val="40000"/>
                <a:lumOff val="60000"/>
              </a:schemeClr>
            </a:outerShdw>
          </a:effectLst>
        </p:spPr>
        <p:txBody>
          <a:bodyPr>
            <a:normAutofit fontScale="77500" lnSpcReduction="20000"/>
          </a:bodyPr>
          <a:lstStyle/>
          <a:p>
            <a:pPr algn="l" rtl="0">
              <a:buNone/>
            </a:pPr>
            <a:r>
              <a:rPr lang="en-US" b="1" dirty="0" smtClean="0">
                <a:solidFill>
                  <a:srgbClr val="FF0000"/>
                </a:solidFill>
              </a:rPr>
              <a:t>Nursing interventions</a:t>
            </a:r>
            <a:endParaRPr lang="en-US" dirty="0" smtClean="0">
              <a:solidFill>
                <a:srgbClr val="FF0000"/>
              </a:solidFill>
            </a:endParaRPr>
          </a:p>
          <a:p>
            <a:pPr algn="l" rtl="0">
              <a:buNone/>
            </a:pPr>
            <a:r>
              <a:rPr lang="en-US" dirty="0" smtClean="0">
                <a:solidFill>
                  <a:srgbClr val="002060"/>
                </a:solidFill>
              </a:rPr>
              <a:t>1-assess patient previous experiences and expectations of nausea and vomiting, including causes and interventions used.</a:t>
            </a:r>
          </a:p>
          <a:p>
            <a:pPr algn="l" rtl="0">
              <a:buNone/>
            </a:pPr>
            <a:r>
              <a:rPr lang="en-US" dirty="0" smtClean="0">
                <a:solidFill>
                  <a:srgbClr val="002060"/>
                </a:solidFill>
              </a:rPr>
              <a:t>2- adjust diet before and after drug administration according to patient preference and tolerance.</a:t>
            </a:r>
          </a:p>
          <a:p>
            <a:pPr algn="l" rtl="0">
              <a:buNone/>
            </a:pPr>
            <a:r>
              <a:rPr lang="en-US" dirty="0" smtClean="0">
                <a:solidFill>
                  <a:srgbClr val="002060"/>
                </a:solidFill>
              </a:rPr>
              <a:t>2- prevent unpleasant sights, odors, and sounds in the environment.</a:t>
            </a:r>
          </a:p>
          <a:p>
            <a:pPr algn="l" rtl="0">
              <a:buNone/>
            </a:pPr>
            <a:r>
              <a:rPr lang="en-US" dirty="0" smtClean="0">
                <a:solidFill>
                  <a:srgbClr val="002060"/>
                </a:solidFill>
              </a:rPr>
              <a:t>4- use distraction, music therapy, biofeedback, self-hypnosis, relaxation techniques, and guided imagery before, during, and after chemotherapy.</a:t>
            </a:r>
          </a:p>
          <a:p>
            <a:pPr algn="l" rtl="0">
              <a:buNone/>
            </a:pPr>
            <a:r>
              <a:rPr lang="en-US" dirty="0" smtClean="0">
                <a:solidFill>
                  <a:srgbClr val="002060"/>
                </a:solidFill>
              </a:rPr>
              <a:t>5- administer prescribed antiemetics, sedation, and corticosteroids before chemotherapy and afterward as needed. </a:t>
            </a:r>
          </a:p>
          <a:p>
            <a:pPr algn="l" rtl="0">
              <a:buNone/>
            </a:pPr>
            <a:r>
              <a:rPr lang="en-US" dirty="0" smtClean="0">
                <a:solidFill>
                  <a:srgbClr val="002060"/>
                </a:solidFill>
              </a:rPr>
              <a:t>6- ensure adequate fluid hydration before, during, and after drug administration; assess intake and output.</a:t>
            </a:r>
          </a:p>
          <a:p>
            <a:pPr algn="l" rtl="0">
              <a:buNone/>
            </a:pPr>
            <a:r>
              <a:rPr lang="en-US" dirty="0" smtClean="0">
                <a:solidFill>
                  <a:srgbClr val="002060"/>
                </a:solidFill>
              </a:rPr>
              <a:t>7- encourage frequent oral hygiene.</a:t>
            </a:r>
          </a:p>
          <a:p>
            <a:pPr algn="l" rtl="0">
              <a:buNone/>
            </a:pPr>
            <a:r>
              <a:rPr lang="en-US" dirty="0" smtClean="0">
                <a:solidFill>
                  <a:srgbClr val="002060"/>
                </a:solidFill>
              </a:rPr>
              <a:t>8- provide pain relief measure, if necessary.</a:t>
            </a:r>
          </a:p>
          <a:p>
            <a:pPr algn="l" rtl="0">
              <a:buNone/>
            </a:pPr>
            <a:r>
              <a:rPr lang="en-US" dirty="0" smtClean="0">
                <a:solidFill>
                  <a:srgbClr val="002060"/>
                </a:solidFill>
              </a:rPr>
              <a:t>9- consult with dietician as needed. </a:t>
            </a:r>
          </a:p>
          <a:p>
            <a:pPr algn="l" rtl="0">
              <a:buNone/>
            </a:pPr>
            <a:r>
              <a:rPr lang="en-US" dirty="0" smtClean="0">
                <a:solidFill>
                  <a:srgbClr val="002060"/>
                </a:solidFill>
              </a:rPr>
              <a:t>10- assess and address other contributed factors to nausea  and vomiting such as other symptoms, constipation, gastrointestinal irritation, electrolyte imbalance, radiation therapy,  medications, and central nervous system metastasis.</a:t>
            </a:r>
            <a:endParaRPr lang="ar-IQ" dirty="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71612"/>
          </a:xfrm>
          <a:solidFill>
            <a:schemeClr val="bg2">
              <a:lumMod val="75000"/>
            </a:schemeClr>
          </a:solidFill>
        </p:spPr>
        <p:txBody>
          <a:bodyPr>
            <a:normAutofit/>
          </a:bodyPr>
          <a:lstStyle/>
          <a:p>
            <a:pPr rtl="0"/>
            <a:r>
              <a:rPr lang="en-US" sz="2700" b="1" dirty="0" smtClean="0"/>
              <a:t>Nursing care of patients with cancer</a:t>
            </a:r>
            <a:r>
              <a:rPr lang="en-US" dirty="0" smtClean="0"/>
              <a:t/>
            </a:r>
            <a:br>
              <a:rPr lang="en-US" dirty="0" smtClean="0"/>
            </a:br>
            <a:r>
              <a:rPr lang="en-US" sz="2700" b="1" dirty="0" smtClean="0"/>
              <a:t>Nursing diagnosis: </a:t>
            </a:r>
            <a:r>
              <a:rPr lang="en-US" sz="2700" b="1" dirty="0" smtClean="0">
                <a:solidFill>
                  <a:srgbClr val="FF0000"/>
                </a:solidFill>
              </a:rPr>
              <a:t>fatigue</a:t>
            </a:r>
            <a:r>
              <a:rPr lang="en-US" sz="2700" dirty="0" smtClean="0"/>
              <a:t/>
            </a:r>
            <a:br>
              <a:rPr lang="en-US" sz="2700" dirty="0" smtClean="0"/>
            </a:br>
            <a:r>
              <a:rPr lang="en-US" sz="2700" b="1" dirty="0" smtClean="0"/>
              <a:t>Goal: increased activity</a:t>
            </a:r>
            <a:endParaRPr lang="ar-IQ" sz="2700" dirty="0"/>
          </a:p>
        </p:txBody>
      </p:sp>
      <p:sp>
        <p:nvSpPr>
          <p:cNvPr id="3" name="Content Placeholder 2"/>
          <p:cNvSpPr>
            <a:spLocks noGrp="1"/>
          </p:cNvSpPr>
          <p:nvPr>
            <p:ph idx="1"/>
          </p:nvPr>
        </p:nvSpPr>
        <p:spPr>
          <a:xfrm>
            <a:off x="0" y="1571612"/>
            <a:ext cx="9144000" cy="5286388"/>
          </a:xfrm>
          <a:solidFill>
            <a:schemeClr val="accent4">
              <a:lumMod val="20000"/>
              <a:lumOff val="80000"/>
            </a:schemeClr>
          </a:solidFill>
        </p:spPr>
        <p:txBody>
          <a:bodyPr>
            <a:normAutofit fontScale="70000" lnSpcReduction="20000"/>
          </a:bodyPr>
          <a:lstStyle/>
          <a:p>
            <a:pPr algn="l" rtl="0"/>
            <a:endParaRPr lang="en-US" dirty="0" smtClean="0"/>
          </a:p>
          <a:p>
            <a:pPr algn="l" rtl="0">
              <a:buNone/>
            </a:pPr>
            <a:r>
              <a:rPr lang="en-US" sz="2900" b="1" dirty="0" smtClean="0">
                <a:solidFill>
                  <a:srgbClr val="FF0000"/>
                </a:solidFill>
              </a:rPr>
              <a:t>Nursing interventions</a:t>
            </a:r>
            <a:endParaRPr lang="en-US" sz="2900" dirty="0" smtClean="0">
              <a:solidFill>
                <a:srgbClr val="FF0000"/>
              </a:solidFill>
            </a:endParaRPr>
          </a:p>
          <a:p>
            <a:pPr algn="l" rtl="0">
              <a:buNone/>
            </a:pPr>
            <a:r>
              <a:rPr lang="en-US" b="1" dirty="0" smtClean="0"/>
              <a:t> </a:t>
            </a:r>
            <a:r>
              <a:rPr lang="en-US" b="1" dirty="0" smtClean="0">
                <a:solidFill>
                  <a:srgbClr val="002060"/>
                </a:solidFill>
              </a:rPr>
              <a:t>1- Encourage rest periods during  the day, especially before and after physical exertion. </a:t>
            </a:r>
            <a:endParaRPr lang="en-US" dirty="0" smtClean="0">
              <a:solidFill>
                <a:srgbClr val="002060"/>
              </a:solidFill>
            </a:endParaRPr>
          </a:p>
          <a:p>
            <a:pPr algn="l" rtl="0">
              <a:buNone/>
            </a:pPr>
            <a:r>
              <a:rPr lang="en-US" b="1" dirty="0" smtClean="0">
                <a:solidFill>
                  <a:srgbClr val="002060"/>
                </a:solidFill>
              </a:rPr>
              <a:t>2- at minimum, promote patient normal sleep habits.</a:t>
            </a:r>
            <a:endParaRPr lang="en-US" dirty="0" smtClean="0">
              <a:solidFill>
                <a:srgbClr val="002060"/>
              </a:solidFill>
            </a:endParaRPr>
          </a:p>
          <a:p>
            <a:pPr algn="l" rtl="0">
              <a:buNone/>
            </a:pPr>
            <a:r>
              <a:rPr lang="en-US" b="1" dirty="0" smtClean="0">
                <a:solidFill>
                  <a:srgbClr val="002060"/>
                </a:solidFill>
              </a:rPr>
              <a:t>3-  rearrange daily schedule and organize activities to conserve energy expenditure. </a:t>
            </a:r>
            <a:endParaRPr lang="en-US" dirty="0" smtClean="0">
              <a:solidFill>
                <a:srgbClr val="002060"/>
              </a:solidFill>
            </a:endParaRPr>
          </a:p>
          <a:p>
            <a:pPr algn="l" rtl="0">
              <a:buNone/>
            </a:pPr>
            <a:r>
              <a:rPr lang="en-US" b="1" dirty="0" smtClean="0">
                <a:solidFill>
                  <a:srgbClr val="002060"/>
                </a:solidFill>
              </a:rPr>
              <a:t>4- encourage patient to ask for others assistance with necessary </a:t>
            </a:r>
            <a:r>
              <a:rPr lang="en-US" b="1" dirty="0" err="1" smtClean="0">
                <a:solidFill>
                  <a:srgbClr val="002060"/>
                </a:solidFill>
              </a:rPr>
              <a:t>choers</a:t>
            </a:r>
            <a:r>
              <a:rPr lang="en-US" b="1" dirty="0" smtClean="0">
                <a:solidFill>
                  <a:srgbClr val="002060"/>
                </a:solidFill>
              </a:rPr>
              <a:t>, such as housework, child care, shopping, cooking.</a:t>
            </a:r>
            <a:endParaRPr lang="en-US" dirty="0" smtClean="0">
              <a:solidFill>
                <a:srgbClr val="002060"/>
              </a:solidFill>
            </a:endParaRPr>
          </a:p>
          <a:p>
            <a:pPr algn="l" rtl="0">
              <a:buNone/>
            </a:pPr>
            <a:r>
              <a:rPr lang="en-US" b="1" dirty="0" smtClean="0">
                <a:solidFill>
                  <a:srgbClr val="002060"/>
                </a:solidFill>
              </a:rPr>
              <a:t>5- encourage reduced job workload, if necessary and possible, by reducing number of hours worked per week.</a:t>
            </a:r>
            <a:endParaRPr lang="en-US" dirty="0" smtClean="0">
              <a:solidFill>
                <a:srgbClr val="002060"/>
              </a:solidFill>
            </a:endParaRPr>
          </a:p>
          <a:p>
            <a:pPr algn="l" rtl="0">
              <a:buNone/>
            </a:pPr>
            <a:r>
              <a:rPr lang="en-US" b="1" dirty="0" smtClean="0">
                <a:solidFill>
                  <a:srgbClr val="002060"/>
                </a:solidFill>
              </a:rPr>
              <a:t>6- encourage adequate protein and calorie intake.</a:t>
            </a:r>
          </a:p>
          <a:p>
            <a:pPr algn="l" rtl="0">
              <a:buNone/>
            </a:pPr>
            <a:r>
              <a:rPr lang="en-US" b="1" dirty="0" smtClean="0">
                <a:solidFill>
                  <a:srgbClr val="002060"/>
                </a:solidFill>
              </a:rPr>
              <a:t>7- encourage use of relaxation techniques, mental imaging.</a:t>
            </a:r>
          </a:p>
          <a:p>
            <a:pPr algn="l" rtl="0">
              <a:buNone/>
            </a:pPr>
            <a:r>
              <a:rPr lang="en-US" b="1" dirty="0" smtClean="0">
                <a:solidFill>
                  <a:srgbClr val="002060"/>
                </a:solidFill>
              </a:rPr>
              <a:t>8- encourage participation in planned exercise program.</a:t>
            </a:r>
          </a:p>
          <a:p>
            <a:pPr algn="l" rtl="0">
              <a:buNone/>
            </a:pPr>
            <a:r>
              <a:rPr lang="en-US" b="1" dirty="0" smtClean="0">
                <a:solidFill>
                  <a:srgbClr val="002060"/>
                </a:solidFill>
              </a:rPr>
              <a:t>9- administer blood products as prescribed for collaborative management.</a:t>
            </a:r>
          </a:p>
          <a:p>
            <a:pPr algn="l" rtl="0">
              <a:buNone/>
            </a:pPr>
            <a:r>
              <a:rPr lang="en-US" b="1" dirty="0" smtClean="0">
                <a:solidFill>
                  <a:srgbClr val="002060"/>
                </a:solidFill>
              </a:rPr>
              <a:t>10- assess for fluid and electrolyte disturbances.</a:t>
            </a:r>
          </a:p>
          <a:p>
            <a:pPr algn="l" rtl="0">
              <a:buNone/>
            </a:pPr>
            <a:r>
              <a:rPr lang="en-US" b="1" dirty="0" smtClean="0">
                <a:solidFill>
                  <a:srgbClr val="002060"/>
                </a:solidFill>
              </a:rPr>
              <a:t>11- assess for sources of discomfort.</a:t>
            </a:r>
          </a:p>
          <a:p>
            <a:pPr algn="l" rtl="0">
              <a:buNone/>
            </a:pPr>
            <a:r>
              <a:rPr lang="en-US" b="1" dirty="0" smtClean="0">
                <a:solidFill>
                  <a:schemeClr val="tx2">
                    <a:lumMod val="50000"/>
                  </a:schemeClr>
                </a:solidFill>
              </a:rPr>
              <a:t>12- provide strategies to facilitate mobility.</a:t>
            </a:r>
          </a:p>
          <a:p>
            <a:pPr algn="l" rtl="0">
              <a:buNone/>
            </a:pPr>
            <a:endParaRPr lang="en-US" b="1" dirty="0" smtClean="0">
              <a:solidFill>
                <a:schemeClr val="tx2">
                  <a:lumMod val="50000"/>
                </a:schemeClr>
              </a:solidFill>
            </a:endParaRPr>
          </a:p>
          <a:p>
            <a:pPr algn="l" rtl="0"/>
            <a:endParaRPr lang="ar-IQ" dirty="0">
              <a:solidFill>
                <a:srgbClr val="0070C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28736"/>
          </a:xfrm>
          <a:gradFill>
            <a:gsLst>
              <a:gs pos="0">
                <a:srgbClr val="DDEBCF"/>
              </a:gs>
              <a:gs pos="50000">
                <a:srgbClr val="9CB86E"/>
              </a:gs>
              <a:gs pos="100000">
                <a:srgbClr val="156B13"/>
              </a:gs>
            </a:gsLst>
            <a:lin ang="2700000" scaled="0"/>
          </a:gradFill>
        </p:spPr>
        <p:txBody>
          <a:bodyPr>
            <a:normAutofit/>
          </a:bodyPr>
          <a:lstStyle/>
          <a:p>
            <a:pPr rtl="0"/>
            <a:r>
              <a:rPr lang="en-US" sz="2700" b="1" dirty="0" smtClean="0"/>
              <a:t>Nursing care of patients with cancer</a:t>
            </a:r>
            <a:r>
              <a:rPr lang="en-US" dirty="0" smtClean="0"/>
              <a:t/>
            </a:r>
            <a:br>
              <a:rPr lang="en-US" dirty="0" smtClean="0"/>
            </a:br>
            <a:r>
              <a:rPr lang="en-US" sz="2700" b="1" dirty="0" smtClean="0"/>
              <a:t>Nursing diagnosis: </a:t>
            </a:r>
            <a:r>
              <a:rPr lang="en-US" sz="2700" b="1" dirty="0" smtClean="0">
                <a:solidFill>
                  <a:srgbClr val="FF0000"/>
                </a:solidFill>
              </a:rPr>
              <a:t>chronic pain</a:t>
            </a:r>
            <a:r>
              <a:rPr lang="en-US" sz="2700" dirty="0" smtClean="0"/>
              <a:t/>
            </a:r>
            <a:br>
              <a:rPr lang="en-US" sz="2700" dirty="0" smtClean="0"/>
            </a:br>
            <a:endParaRPr lang="ar-IQ" sz="2700" dirty="0"/>
          </a:p>
        </p:txBody>
      </p:sp>
      <p:sp>
        <p:nvSpPr>
          <p:cNvPr id="3" name="Content Placeholder 2"/>
          <p:cNvSpPr>
            <a:spLocks noGrp="1"/>
          </p:cNvSpPr>
          <p:nvPr>
            <p:ph idx="1"/>
          </p:nvPr>
        </p:nvSpPr>
        <p:spPr>
          <a:xfrm>
            <a:off x="0" y="1340768"/>
            <a:ext cx="9144000" cy="5715016"/>
          </a:xfrm>
          <a:solidFill>
            <a:schemeClr val="accent4">
              <a:lumMod val="20000"/>
              <a:lumOff val="80000"/>
            </a:schemeClr>
          </a:solidFill>
        </p:spPr>
        <p:txBody>
          <a:bodyPr>
            <a:normAutofit fontScale="92500" lnSpcReduction="10000"/>
          </a:bodyPr>
          <a:lstStyle/>
          <a:p>
            <a:pPr algn="l" rtl="0">
              <a:buNone/>
            </a:pPr>
            <a:r>
              <a:rPr lang="en-US" b="1" dirty="0" smtClean="0">
                <a:solidFill>
                  <a:srgbClr val="FF0000"/>
                </a:solidFill>
              </a:rPr>
              <a:t>Goal:</a:t>
            </a:r>
            <a:r>
              <a:rPr lang="en-US" b="1" dirty="0" smtClean="0"/>
              <a:t> </a:t>
            </a:r>
            <a:r>
              <a:rPr lang="en-US" b="1" dirty="0" smtClean="0">
                <a:solidFill>
                  <a:srgbClr val="002060"/>
                </a:solidFill>
              </a:rPr>
              <a:t>relief of pain and discomfort</a:t>
            </a:r>
            <a:endParaRPr lang="en-US" dirty="0" smtClean="0">
              <a:solidFill>
                <a:srgbClr val="002060"/>
              </a:solidFill>
            </a:endParaRPr>
          </a:p>
          <a:p>
            <a:pPr algn="l" rtl="0">
              <a:buNone/>
            </a:pPr>
            <a:r>
              <a:rPr lang="en-US" b="1" dirty="0" smtClean="0">
                <a:solidFill>
                  <a:srgbClr val="FF0000"/>
                </a:solidFill>
              </a:rPr>
              <a:t>Nursing interventions</a:t>
            </a:r>
            <a:endParaRPr lang="en-US" dirty="0" smtClean="0">
              <a:solidFill>
                <a:srgbClr val="FF0000"/>
              </a:solidFill>
            </a:endParaRPr>
          </a:p>
          <a:p>
            <a:pPr algn="l" rtl="0">
              <a:buNone/>
            </a:pPr>
            <a:r>
              <a:rPr lang="en-US" dirty="0" smtClean="0">
                <a:solidFill>
                  <a:srgbClr val="002060"/>
                </a:solidFill>
              </a:rPr>
              <a:t>1-Use pain scale to assess pain and discomfort characteristics: location, quality, frequency, duration, etc.</a:t>
            </a:r>
          </a:p>
          <a:p>
            <a:pPr algn="l" rtl="0">
              <a:buNone/>
            </a:pPr>
            <a:r>
              <a:rPr lang="en-US" dirty="0" smtClean="0">
                <a:solidFill>
                  <a:srgbClr val="002060"/>
                </a:solidFill>
              </a:rPr>
              <a:t>2- assess other factors contributing to patients pain: fear, fatigue, anger, etc.</a:t>
            </a:r>
          </a:p>
          <a:p>
            <a:pPr algn="l" rtl="0">
              <a:buNone/>
            </a:pPr>
            <a:r>
              <a:rPr lang="en-US" dirty="0" smtClean="0">
                <a:solidFill>
                  <a:srgbClr val="002060"/>
                </a:solidFill>
              </a:rPr>
              <a:t>3- administer analgesics to promote optimum pain relief within limits of physicians prescription.</a:t>
            </a:r>
          </a:p>
          <a:p>
            <a:pPr algn="l" rtl="0">
              <a:buNone/>
            </a:pPr>
            <a:r>
              <a:rPr lang="en-US" dirty="0" smtClean="0">
                <a:solidFill>
                  <a:srgbClr val="002060"/>
                </a:solidFill>
              </a:rPr>
              <a:t>4- assess patient behavioral responses to pain and pain experience.</a:t>
            </a:r>
          </a:p>
          <a:p>
            <a:pPr algn="l" rtl="0">
              <a:buNone/>
            </a:pPr>
            <a:r>
              <a:rPr lang="en-US" dirty="0" smtClean="0">
                <a:solidFill>
                  <a:srgbClr val="002060"/>
                </a:solidFill>
              </a:rPr>
              <a:t>5- collaborate with patient, physician, and other health care team members when changes in pain management are necessary.</a:t>
            </a:r>
          </a:p>
          <a:p>
            <a:pPr algn="l" rtl="0">
              <a:buNone/>
            </a:pPr>
            <a:r>
              <a:rPr lang="en-US" dirty="0" smtClean="0">
                <a:solidFill>
                  <a:srgbClr val="002060"/>
                </a:solidFill>
              </a:rPr>
              <a:t>6- encourage strategies of pain relief that patient has used  successfully in previous pain experience.</a:t>
            </a:r>
          </a:p>
          <a:p>
            <a:pPr algn="l" rtl="0">
              <a:buNone/>
            </a:pPr>
            <a:r>
              <a:rPr lang="en-US" dirty="0" smtClean="0">
                <a:solidFill>
                  <a:srgbClr val="002060"/>
                </a:solidFill>
              </a:rPr>
              <a:t>7- teach patient new strategies to relieve pain and discomfort distraction, imaging, relaxation, cutaneous stimulation, etc. </a:t>
            </a:r>
          </a:p>
          <a:p>
            <a:pPr algn="l" rtl="0"/>
            <a:endParaRPr lang="ar-IQ" dirty="0"/>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1152128"/>
          </a:xfrm>
        </p:spPr>
        <p:txBody>
          <a:bodyPr>
            <a:normAutofit fontScale="90000"/>
          </a:bodyPr>
          <a:lstStyle/>
          <a:p>
            <a:pPr algn="ctr"/>
            <a:r>
              <a:rPr lang="en-US" sz="5400" b="1" dirty="0" smtClean="0">
                <a:solidFill>
                  <a:srgbClr val="002060"/>
                </a:solidFill>
              </a:rPr>
              <a:t/>
            </a:r>
            <a:br>
              <a:rPr lang="en-US" sz="5400" b="1" dirty="0" smtClean="0">
                <a:solidFill>
                  <a:srgbClr val="002060"/>
                </a:solidFill>
              </a:rPr>
            </a:br>
            <a:r>
              <a:rPr lang="en-US" sz="5400" b="1" dirty="0" smtClean="0">
                <a:solidFill>
                  <a:srgbClr val="002060"/>
                </a:solidFill>
              </a:rPr>
              <a:t/>
            </a:r>
            <a:br>
              <a:rPr lang="en-US" sz="5400" b="1" dirty="0" smtClean="0">
                <a:solidFill>
                  <a:srgbClr val="002060"/>
                </a:solidFill>
              </a:rPr>
            </a:br>
            <a:r>
              <a:rPr lang="en-US" sz="5400" b="1" dirty="0">
                <a:solidFill>
                  <a:srgbClr val="002060"/>
                </a:solidFill>
              </a:rPr>
              <a:t/>
            </a:r>
            <a:br>
              <a:rPr lang="en-US" sz="5400" b="1" dirty="0">
                <a:solidFill>
                  <a:srgbClr val="002060"/>
                </a:solidFill>
              </a:rPr>
            </a:br>
            <a:r>
              <a:rPr lang="en-US" sz="5400" b="1" dirty="0" smtClean="0">
                <a:solidFill>
                  <a:srgbClr val="002060"/>
                </a:solidFill>
              </a:rPr>
              <a:t/>
            </a:r>
            <a:br>
              <a:rPr lang="en-US" sz="5400" b="1" dirty="0" smtClean="0">
                <a:solidFill>
                  <a:srgbClr val="002060"/>
                </a:solidFill>
              </a:rPr>
            </a:br>
            <a:r>
              <a:rPr lang="en-US" sz="5400" b="1" dirty="0">
                <a:solidFill>
                  <a:srgbClr val="002060"/>
                </a:solidFill>
              </a:rPr>
              <a:t/>
            </a:r>
            <a:br>
              <a:rPr lang="en-US" sz="5400" b="1" dirty="0">
                <a:solidFill>
                  <a:srgbClr val="002060"/>
                </a:solidFill>
              </a:rPr>
            </a:br>
            <a:r>
              <a:rPr lang="en-US" sz="5400" b="1" dirty="0" smtClean="0">
                <a:solidFill>
                  <a:srgbClr val="002060"/>
                </a:solidFill>
              </a:rPr>
              <a:t/>
            </a:r>
            <a:br>
              <a:rPr lang="en-US" sz="5400" b="1" dirty="0" smtClean="0">
                <a:solidFill>
                  <a:srgbClr val="002060"/>
                </a:solidFill>
              </a:rPr>
            </a:br>
            <a:r>
              <a:rPr lang="en-US" sz="5400" b="1" dirty="0">
                <a:solidFill>
                  <a:srgbClr val="002060"/>
                </a:solidFill>
              </a:rPr>
              <a:t/>
            </a:r>
            <a:br>
              <a:rPr lang="en-US" sz="5400" b="1" dirty="0">
                <a:solidFill>
                  <a:srgbClr val="002060"/>
                </a:solidFill>
              </a:rPr>
            </a:br>
            <a:r>
              <a:rPr lang="en-US" sz="5400" b="1" dirty="0" smtClean="0">
                <a:solidFill>
                  <a:srgbClr val="002060"/>
                </a:solidFill>
              </a:rPr>
              <a:t/>
            </a:r>
            <a:br>
              <a:rPr lang="en-US" sz="5400" b="1" dirty="0" smtClean="0">
                <a:solidFill>
                  <a:srgbClr val="002060"/>
                </a:solidFill>
              </a:rPr>
            </a:br>
            <a:r>
              <a:rPr lang="en-US" sz="5400" b="1" dirty="0">
                <a:solidFill>
                  <a:srgbClr val="002060"/>
                </a:solidFill>
              </a:rPr>
              <a:t/>
            </a:r>
            <a:br>
              <a:rPr lang="en-US" sz="5400" b="1" dirty="0">
                <a:solidFill>
                  <a:srgbClr val="002060"/>
                </a:solidFill>
              </a:rPr>
            </a:br>
            <a:r>
              <a:rPr lang="en-US" sz="5400" b="1" dirty="0" smtClean="0">
                <a:solidFill>
                  <a:srgbClr val="002060"/>
                </a:solidFill>
              </a:rPr>
              <a:t>        </a:t>
            </a:r>
            <a:br>
              <a:rPr lang="en-US" sz="5400" b="1" dirty="0" smtClean="0">
                <a:solidFill>
                  <a:srgbClr val="002060"/>
                </a:solidFill>
              </a:rPr>
            </a:br>
            <a:r>
              <a:rPr lang="en-US" sz="5400" b="1" dirty="0">
                <a:solidFill>
                  <a:srgbClr val="002060"/>
                </a:solidFill>
              </a:rPr>
              <a:t/>
            </a:r>
            <a:br>
              <a:rPr lang="en-US" sz="5400" b="1" dirty="0">
                <a:solidFill>
                  <a:srgbClr val="002060"/>
                </a:solidFill>
              </a:rPr>
            </a:br>
            <a:r>
              <a:rPr lang="en-US" sz="5400" b="1" dirty="0" smtClean="0">
                <a:solidFill>
                  <a:srgbClr val="002060"/>
                </a:solidFill>
              </a:rPr>
              <a:t/>
            </a:r>
            <a:br>
              <a:rPr lang="en-US" sz="5400" b="1" dirty="0" smtClean="0">
                <a:solidFill>
                  <a:srgbClr val="002060"/>
                </a:solidFill>
              </a:rPr>
            </a:br>
            <a:r>
              <a:rPr lang="en-US" sz="5400" b="1" dirty="0">
                <a:solidFill>
                  <a:srgbClr val="002060"/>
                </a:solidFill>
              </a:rPr>
              <a:t/>
            </a:r>
            <a:br>
              <a:rPr lang="en-US" sz="5400" b="1" dirty="0">
                <a:solidFill>
                  <a:srgbClr val="002060"/>
                </a:solidFill>
              </a:rPr>
            </a:br>
            <a:r>
              <a:rPr lang="en-US" sz="5400" b="1" dirty="0" smtClean="0">
                <a:solidFill>
                  <a:srgbClr val="002060"/>
                </a:solidFill>
              </a:rPr>
              <a:t/>
            </a:r>
            <a:br>
              <a:rPr lang="en-US" sz="5400" b="1" dirty="0" smtClean="0">
                <a:solidFill>
                  <a:srgbClr val="002060"/>
                </a:solidFill>
              </a:rPr>
            </a:br>
            <a:r>
              <a:rPr lang="en-US" sz="5400" b="1" dirty="0">
                <a:solidFill>
                  <a:srgbClr val="002060"/>
                </a:solidFill>
              </a:rPr>
              <a:t/>
            </a:r>
            <a:br>
              <a:rPr lang="en-US" sz="5400" b="1" dirty="0">
                <a:solidFill>
                  <a:srgbClr val="002060"/>
                </a:solidFill>
              </a:rPr>
            </a:br>
            <a:r>
              <a:rPr lang="en-US" sz="5400" b="1" dirty="0" smtClean="0">
                <a:solidFill>
                  <a:srgbClr val="002060"/>
                </a:solidFill>
              </a:rPr>
              <a:t/>
            </a:r>
            <a:br>
              <a:rPr lang="en-US" sz="5400" b="1" dirty="0" smtClean="0">
                <a:solidFill>
                  <a:srgbClr val="002060"/>
                </a:solidFill>
              </a:rPr>
            </a:br>
            <a:r>
              <a:rPr lang="en-US" sz="5400" b="1" dirty="0">
                <a:solidFill>
                  <a:srgbClr val="002060"/>
                </a:solidFill>
              </a:rPr>
              <a:t/>
            </a:r>
            <a:br>
              <a:rPr lang="en-US" sz="5400" b="1" dirty="0">
                <a:solidFill>
                  <a:srgbClr val="002060"/>
                </a:solidFill>
              </a:rPr>
            </a:br>
            <a:r>
              <a:rPr lang="en-US" sz="5400" b="1" dirty="0" smtClean="0">
                <a:solidFill>
                  <a:srgbClr val="002060"/>
                </a:solidFill>
              </a:rPr>
              <a:t/>
            </a:r>
            <a:br>
              <a:rPr lang="en-US" sz="5400" b="1" dirty="0" smtClean="0">
                <a:solidFill>
                  <a:srgbClr val="002060"/>
                </a:solidFill>
              </a:rPr>
            </a:br>
            <a:r>
              <a:rPr lang="en-US" sz="4000" b="1" dirty="0">
                <a:solidFill>
                  <a:srgbClr val="002060"/>
                </a:solidFill>
              </a:rPr>
              <a:t>D</a:t>
            </a:r>
            <a:r>
              <a:rPr lang="en-US" sz="4000" b="1" dirty="0" smtClean="0">
                <a:solidFill>
                  <a:srgbClr val="002060"/>
                </a:solidFill>
              </a:rPr>
              <a:t>iagnosis </a:t>
            </a:r>
            <a:r>
              <a:rPr lang="en-US" sz="4000" b="1" dirty="0">
                <a:solidFill>
                  <a:srgbClr val="002060"/>
                </a:solidFill>
              </a:rPr>
              <a:t>of cancer</a:t>
            </a:r>
            <a:r>
              <a:rPr lang="en-US" sz="5400" dirty="0">
                <a:solidFill>
                  <a:srgbClr val="002060"/>
                </a:solidFill>
              </a:rPr>
              <a:t/>
            </a:r>
            <a:br>
              <a:rPr lang="en-US" sz="5400" dirty="0">
                <a:solidFill>
                  <a:srgbClr val="002060"/>
                </a:solidFill>
              </a:rPr>
            </a:br>
            <a:endParaRPr lang="ar-IQ" dirty="0"/>
          </a:p>
        </p:txBody>
      </p:sp>
      <p:sp>
        <p:nvSpPr>
          <p:cNvPr id="3" name="عنصر نائب للمحتوى 2"/>
          <p:cNvSpPr>
            <a:spLocks noGrp="1"/>
          </p:cNvSpPr>
          <p:nvPr>
            <p:ph idx="1"/>
          </p:nvPr>
        </p:nvSpPr>
        <p:spPr>
          <a:xfrm>
            <a:off x="539552" y="1488152"/>
            <a:ext cx="8229600" cy="4389120"/>
          </a:xfrm>
        </p:spPr>
        <p:txBody>
          <a:bodyPr>
            <a:normAutofit/>
          </a:bodyPr>
          <a:lstStyle/>
          <a:p>
            <a:pPr algn="l" rtl="0">
              <a:buNone/>
            </a:pPr>
            <a:r>
              <a:rPr lang="en-US" sz="2800" dirty="0" smtClean="0">
                <a:solidFill>
                  <a:srgbClr val="002060"/>
                </a:solidFill>
              </a:rPr>
              <a:t>Patient </a:t>
            </a:r>
            <a:r>
              <a:rPr lang="en-US" sz="2800" dirty="0">
                <a:solidFill>
                  <a:srgbClr val="002060"/>
                </a:solidFill>
              </a:rPr>
              <a:t>with suspected cancer undergo extensive testing to:	</a:t>
            </a:r>
          </a:p>
          <a:p>
            <a:pPr algn="l" rtl="0">
              <a:buNone/>
            </a:pPr>
            <a:r>
              <a:rPr lang="en-US" sz="2800" dirty="0">
                <a:solidFill>
                  <a:srgbClr val="002060"/>
                </a:solidFill>
              </a:rPr>
              <a:t> 1- determine the present and extent of tumor .</a:t>
            </a:r>
          </a:p>
          <a:p>
            <a:pPr algn="l" rtl="0">
              <a:buNone/>
            </a:pPr>
            <a:r>
              <a:rPr lang="en-US" sz="2800" dirty="0">
                <a:solidFill>
                  <a:srgbClr val="002060"/>
                </a:solidFill>
              </a:rPr>
              <a:t>2- identify possible spread(metastasis)of disease or invasion of other body tissue.</a:t>
            </a:r>
          </a:p>
          <a:p>
            <a:pPr algn="l" rtl="0">
              <a:buNone/>
            </a:pPr>
            <a:r>
              <a:rPr lang="en-US" sz="2800" dirty="0">
                <a:solidFill>
                  <a:srgbClr val="002060"/>
                </a:solidFill>
              </a:rPr>
              <a:t>3- evaluate the function of involved and uninvolved body systems and organs.</a:t>
            </a:r>
          </a:p>
          <a:p>
            <a:pPr algn="l" rtl="0">
              <a:buNone/>
            </a:pPr>
            <a:r>
              <a:rPr lang="en-US" sz="2800" dirty="0">
                <a:solidFill>
                  <a:srgbClr val="002060"/>
                </a:solidFill>
              </a:rPr>
              <a:t> 4- obtain tissue and cells for analysis, including evaluation of tumor stage and grade.</a:t>
            </a:r>
          </a:p>
          <a:p>
            <a:pPr algn="l" rtl="0"/>
            <a:endParaRPr lang="ar-IQ" dirty="0"/>
          </a:p>
        </p:txBody>
      </p:sp>
    </p:spTree>
    <p:extLst>
      <p:ext uri="{BB962C8B-B14F-4D97-AF65-F5344CB8AC3E}">
        <p14:creationId xmlns:p14="http://schemas.microsoft.com/office/powerpoint/2010/main" val="1149583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pPr algn="ctr"/>
            <a:r>
              <a:rPr lang="en-US" sz="2400" b="1" dirty="0" smtClean="0"/>
              <a:t>Terminology</a:t>
            </a:r>
            <a:r>
              <a:rPr lang="en-US" sz="2400" dirty="0" smtClean="0"/>
              <a:t/>
            </a:r>
            <a:br>
              <a:rPr lang="en-US" sz="2400" dirty="0" smtClean="0"/>
            </a:br>
            <a:endParaRPr lang="ar-IQ" sz="2400" dirty="0"/>
          </a:p>
        </p:txBody>
      </p:sp>
      <p:sp>
        <p:nvSpPr>
          <p:cNvPr id="3" name="Content Placeholder 2"/>
          <p:cNvSpPr>
            <a:spLocks noGrp="1"/>
          </p:cNvSpPr>
          <p:nvPr>
            <p:ph idx="1"/>
          </p:nvPr>
        </p:nvSpPr>
        <p:spPr>
          <a:xfrm>
            <a:off x="0" y="1142984"/>
            <a:ext cx="9144000" cy="5715016"/>
          </a:xfrm>
          <a:gradFill>
            <a:gsLst>
              <a:gs pos="0">
                <a:srgbClr val="FBEAC7"/>
              </a:gs>
              <a:gs pos="17999">
                <a:srgbClr val="FEE7F2"/>
              </a:gs>
              <a:gs pos="36000">
                <a:srgbClr val="FAC77D"/>
              </a:gs>
              <a:gs pos="61000">
                <a:srgbClr val="FBA97D"/>
              </a:gs>
              <a:gs pos="82001">
                <a:srgbClr val="FBD49C"/>
              </a:gs>
              <a:gs pos="100000">
                <a:srgbClr val="FEE7F2"/>
              </a:gs>
            </a:gsLst>
            <a:lin ang="2700000" scaled="0"/>
          </a:gradFill>
        </p:spPr>
        <p:txBody>
          <a:bodyPr>
            <a:noAutofit/>
          </a:bodyPr>
          <a:lstStyle/>
          <a:p>
            <a:pPr algn="l" rtl="0">
              <a:buNone/>
            </a:pPr>
            <a:r>
              <a:rPr lang="en-US" sz="2000" b="1" i="1" dirty="0" smtClean="0">
                <a:solidFill>
                  <a:schemeClr val="bg2">
                    <a:lumMod val="10000"/>
                  </a:schemeClr>
                </a:solidFill>
              </a:rPr>
              <a:t>Cancer</a:t>
            </a:r>
            <a:r>
              <a:rPr lang="en-US" sz="2000" b="1" dirty="0" smtClean="0">
                <a:solidFill>
                  <a:schemeClr val="bg2">
                    <a:lumMod val="10000"/>
                  </a:schemeClr>
                </a:solidFill>
              </a:rPr>
              <a:t>: </a:t>
            </a:r>
            <a:r>
              <a:rPr lang="en-US" sz="2000" dirty="0" smtClean="0">
                <a:solidFill>
                  <a:schemeClr val="bg2">
                    <a:lumMod val="10000"/>
                  </a:schemeClr>
                </a:solidFill>
              </a:rPr>
              <a:t>a disease process whereby cells proliferate abnormally, ignoring growth- regulating signals in the environment surrounding the cell. </a:t>
            </a:r>
          </a:p>
          <a:p>
            <a:pPr algn="l" rtl="0">
              <a:buNone/>
            </a:pPr>
            <a:r>
              <a:rPr lang="en-US" sz="2000" b="1" i="1" dirty="0" smtClean="0">
                <a:solidFill>
                  <a:schemeClr val="bg2">
                    <a:lumMod val="10000"/>
                  </a:schemeClr>
                </a:solidFill>
              </a:rPr>
              <a:t>alopecia</a:t>
            </a:r>
            <a:r>
              <a:rPr lang="en-US" sz="2000" dirty="0" smtClean="0">
                <a:solidFill>
                  <a:schemeClr val="bg2">
                    <a:lumMod val="10000"/>
                  </a:schemeClr>
                </a:solidFill>
              </a:rPr>
              <a:t>: hair loss</a:t>
            </a:r>
          </a:p>
          <a:p>
            <a:pPr algn="l" rtl="0">
              <a:buNone/>
            </a:pPr>
            <a:r>
              <a:rPr lang="en-US" sz="2000" b="1" i="1" dirty="0" smtClean="0">
                <a:solidFill>
                  <a:schemeClr val="bg2">
                    <a:lumMod val="10000"/>
                  </a:schemeClr>
                </a:solidFill>
              </a:rPr>
              <a:t>benign</a:t>
            </a:r>
            <a:r>
              <a:rPr lang="en-US" sz="2000" b="1" dirty="0" smtClean="0">
                <a:solidFill>
                  <a:schemeClr val="bg2">
                    <a:lumMod val="10000"/>
                  </a:schemeClr>
                </a:solidFill>
              </a:rPr>
              <a:t>: </a:t>
            </a:r>
            <a:r>
              <a:rPr lang="en-US" sz="2000" dirty="0" smtClean="0">
                <a:solidFill>
                  <a:schemeClr val="bg2">
                    <a:lumMod val="10000"/>
                  </a:schemeClr>
                </a:solidFill>
              </a:rPr>
              <a:t>not cancerous, benign tumors may grow but are unable to spread to other area.</a:t>
            </a:r>
          </a:p>
          <a:p>
            <a:pPr algn="l" rtl="0">
              <a:buNone/>
            </a:pPr>
            <a:r>
              <a:rPr lang="en-US" sz="2000" b="1" i="1" dirty="0" smtClean="0">
                <a:solidFill>
                  <a:schemeClr val="bg2">
                    <a:lumMod val="10000"/>
                  </a:schemeClr>
                </a:solidFill>
              </a:rPr>
              <a:t>Malignant</a:t>
            </a:r>
            <a:r>
              <a:rPr lang="en-US" sz="2000" i="1" dirty="0" smtClean="0">
                <a:solidFill>
                  <a:schemeClr val="bg2">
                    <a:lumMod val="10000"/>
                  </a:schemeClr>
                </a:solidFill>
              </a:rPr>
              <a:t>: </a:t>
            </a:r>
            <a:r>
              <a:rPr lang="en-US" sz="2000" dirty="0" smtClean="0">
                <a:solidFill>
                  <a:schemeClr val="bg2">
                    <a:lumMod val="10000"/>
                  </a:schemeClr>
                </a:solidFill>
              </a:rPr>
              <a:t>having cells or processes that are characteristic of cancer.</a:t>
            </a:r>
          </a:p>
          <a:p>
            <a:pPr algn="l" rtl="0">
              <a:buNone/>
            </a:pPr>
            <a:r>
              <a:rPr lang="en-US" sz="2000" b="1" i="1" dirty="0" smtClean="0">
                <a:solidFill>
                  <a:schemeClr val="bg2">
                    <a:lumMod val="10000"/>
                  </a:schemeClr>
                </a:solidFill>
              </a:rPr>
              <a:t>Metastasis</a:t>
            </a:r>
            <a:r>
              <a:rPr lang="en-US" sz="2000" b="1" dirty="0" smtClean="0">
                <a:solidFill>
                  <a:schemeClr val="bg2">
                    <a:lumMod val="10000"/>
                  </a:schemeClr>
                </a:solidFill>
              </a:rPr>
              <a:t>: </a:t>
            </a:r>
            <a:r>
              <a:rPr lang="en-US" sz="2000" dirty="0" smtClean="0">
                <a:solidFill>
                  <a:schemeClr val="bg2">
                    <a:lumMod val="10000"/>
                  </a:schemeClr>
                </a:solidFill>
              </a:rPr>
              <a:t>spread of cancer cells from the primary tumor to distant sites.</a:t>
            </a:r>
          </a:p>
          <a:p>
            <a:pPr algn="l" rtl="0">
              <a:buNone/>
            </a:pPr>
            <a:r>
              <a:rPr lang="en-US" sz="2000" b="1" i="1" dirty="0" smtClean="0">
                <a:solidFill>
                  <a:schemeClr val="bg2">
                    <a:lumMod val="10000"/>
                  </a:schemeClr>
                </a:solidFill>
              </a:rPr>
              <a:t>Biopsy:</a:t>
            </a:r>
            <a:r>
              <a:rPr lang="en-US" sz="2000" b="1" dirty="0" smtClean="0">
                <a:solidFill>
                  <a:schemeClr val="bg2">
                    <a:lumMod val="10000"/>
                  </a:schemeClr>
                </a:solidFill>
              </a:rPr>
              <a:t> </a:t>
            </a:r>
            <a:r>
              <a:rPr lang="en-US" sz="2000" dirty="0" smtClean="0">
                <a:solidFill>
                  <a:schemeClr val="bg2">
                    <a:lumMod val="10000"/>
                  </a:schemeClr>
                </a:solidFill>
              </a:rPr>
              <a:t>a diagnostic procedure to remove a small sample of tissue to be examined microscopically to detect malignant cells. </a:t>
            </a:r>
          </a:p>
          <a:p>
            <a:pPr algn="l" rtl="0">
              <a:buNone/>
            </a:pPr>
            <a:r>
              <a:rPr lang="en-US" sz="2000" b="1" i="1" dirty="0" smtClean="0">
                <a:solidFill>
                  <a:schemeClr val="bg2">
                    <a:lumMod val="10000"/>
                  </a:schemeClr>
                </a:solidFill>
              </a:rPr>
              <a:t>Carcinogenesis</a:t>
            </a:r>
            <a:r>
              <a:rPr lang="en-US" sz="2000" b="1" dirty="0" smtClean="0">
                <a:solidFill>
                  <a:schemeClr val="bg2">
                    <a:lumMod val="10000"/>
                  </a:schemeClr>
                </a:solidFill>
              </a:rPr>
              <a:t>: </a:t>
            </a:r>
            <a:r>
              <a:rPr lang="en-US" sz="2000" dirty="0" smtClean="0">
                <a:solidFill>
                  <a:schemeClr val="bg2">
                    <a:lumMod val="10000"/>
                  </a:schemeClr>
                </a:solidFill>
              </a:rPr>
              <a:t>process of transforming normal cells into malignant cells.</a:t>
            </a:r>
          </a:p>
          <a:p>
            <a:pPr algn="l" rtl="0">
              <a:buNone/>
            </a:pPr>
            <a:r>
              <a:rPr lang="en-US" sz="2000" b="1" i="1" dirty="0" smtClean="0">
                <a:solidFill>
                  <a:schemeClr val="bg2">
                    <a:lumMod val="10000"/>
                  </a:schemeClr>
                </a:solidFill>
              </a:rPr>
              <a:t>Chemotherapy</a:t>
            </a:r>
            <a:r>
              <a:rPr lang="en-US" sz="2000" i="1" dirty="0" smtClean="0">
                <a:solidFill>
                  <a:schemeClr val="bg2">
                    <a:lumMod val="10000"/>
                  </a:schemeClr>
                </a:solidFill>
              </a:rPr>
              <a:t>: </a:t>
            </a:r>
            <a:r>
              <a:rPr lang="en-US" sz="2000" dirty="0" smtClean="0">
                <a:solidFill>
                  <a:schemeClr val="bg2">
                    <a:lumMod val="10000"/>
                  </a:schemeClr>
                </a:solidFill>
              </a:rPr>
              <a:t>use of medications to kill tumor by interfering with cellular functions and reproduction.</a:t>
            </a:r>
          </a:p>
          <a:p>
            <a:pPr algn="l" rtl="0">
              <a:buNone/>
            </a:pPr>
            <a:r>
              <a:rPr lang="en-US" sz="2000" b="1" i="1" dirty="0" smtClean="0">
                <a:solidFill>
                  <a:schemeClr val="bg2">
                    <a:lumMod val="10000"/>
                  </a:schemeClr>
                </a:solidFill>
              </a:rPr>
              <a:t>Targeted therapies</a:t>
            </a:r>
            <a:r>
              <a:rPr lang="en-US" sz="2000" dirty="0" smtClean="0">
                <a:solidFill>
                  <a:schemeClr val="bg2">
                    <a:lumMod val="10000"/>
                  </a:schemeClr>
                </a:solidFill>
              </a:rPr>
              <a:t>: cancer treatments that seek to minimize the negative effects on health tissues by disrupting specific cancer cell function, such as malignant transformation, communication pathways, processes for growth and metastasis, and genetic coping .</a:t>
            </a:r>
          </a:p>
          <a:p>
            <a:pPr algn="l" rtl="0">
              <a:buNone/>
            </a:pPr>
            <a:r>
              <a:rPr lang="en-US" sz="2000" dirty="0" smtClean="0">
                <a:solidFill>
                  <a:schemeClr val="bg2">
                    <a:lumMod val="10000"/>
                  </a:schemeClr>
                </a:solidFill>
              </a:rPr>
              <a:t>    </a:t>
            </a:r>
          </a:p>
          <a:p>
            <a:pPr algn="l" rtl="0"/>
            <a:endParaRPr lang="ar-IQ" sz="2000" dirty="0">
              <a:solidFill>
                <a:schemeClr val="bg2">
                  <a:lumMod val="1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57232"/>
          </a:xfrm>
        </p:spPr>
        <p:txBody>
          <a:bodyPr>
            <a:normAutofit/>
          </a:bodyPr>
          <a:lstStyle/>
          <a:p>
            <a:r>
              <a:rPr lang="en-US" sz="2800" b="1" dirty="0" smtClean="0"/>
              <a:t>The diagnostic evaluation include</a:t>
            </a:r>
            <a:endParaRPr lang="ar-IQ" sz="2800" dirty="0"/>
          </a:p>
        </p:txBody>
      </p:sp>
      <p:sp>
        <p:nvSpPr>
          <p:cNvPr id="3" name="Content Placeholder 2"/>
          <p:cNvSpPr>
            <a:spLocks noGrp="1"/>
          </p:cNvSpPr>
          <p:nvPr>
            <p:ph idx="1"/>
          </p:nvPr>
        </p:nvSpPr>
        <p:spPr>
          <a:xfrm>
            <a:off x="0" y="1071546"/>
            <a:ext cx="9144000" cy="5500702"/>
          </a:xfrm>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1"/>
            <a:tileRect/>
          </a:gradFill>
        </p:spPr>
        <p:txBody>
          <a:bodyPr>
            <a:normAutofit/>
          </a:bodyPr>
          <a:lstStyle/>
          <a:p>
            <a:pPr algn="l" rtl="0">
              <a:lnSpc>
                <a:spcPct val="150000"/>
              </a:lnSpc>
              <a:buNone/>
            </a:pPr>
            <a:r>
              <a:rPr lang="en-US" dirty="0" smtClean="0">
                <a:solidFill>
                  <a:srgbClr val="0070C0"/>
                </a:solidFill>
              </a:rPr>
              <a:t>1- A review of system</a:t>
            </a:r>
          </a:p>
          <a:p>
            <a:pPr algn="l" rtl="0">
              <a:lnSpc>
                <a:spcPct val="150000"/>
              </a:lnSpc>
              <a:buNone/>
            </a:pPr>
            <a:r>
              <a:rPr lang="en-US" dirty="0" smtClean="0">
                <a:solidFill>
                  <a:srgbClr val="0070C0"/>
                </a:solidFill>
              </a:rPr>
              <a:t>2- Physical examination                                                                   3-  Imaging studies                                                                        4-    Laboratory tests of blood   </a:t>
            </a:r>
          </a:p>
          <a:p>
            <a:pPr algn="l" rtl="0">
              <a:lnSpc>
                <a:spcPct val="150000"/>
              </a:lnSpc>
              <a:buNone/>
            </a:pPr>
            <a:r>
              <a:rPr lang="en-US" dirty="0" smtClean="0">
                <a:solidFill>
                  <a:srgbClr val="0070C0"/>
                </a:solidFill>
              </a:rPr>
              <a:t>5- Urine and other body fluids                                                        6-   Surgical and pathology reports</a:t>
            </a:r>
          </a:p>
          <a:p>
            <a:pPr algn="l" rtl="0">
              <a:lnSpc>
                <a:spcPct val="150000"/>
              </a:lnSpc>
            </a:pPr>
            <a:endParaRPr lang="ar-IQ" dirty="0"/>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47" y="-23035"/>
            <a:ext cx="9144000" cy="1214422"/>
          </a:xfrm>
        </p:spPr>
        <p:txBody>
          <a:bodyPr>
            <a:normAutofit/>
          </a:bodyPr>
          <a:lstStyle/>
          <a:p>
            <a:r>
              <a:rPr lang="ar-IQ" sz="1400" dirty="0">
                <a:solidFill>
                  <a:srgbClr val="FF0000"/>
                </a:solidFill>
              </a:rPr>
              <a:t/>
            </a:r>
            <a:br>
              <a:rPr lang="ar-IQ" sz="1400" dirty="0">
                <a:solidFill>
                  <a:srgbClr val="FF0000"/>
                </a:solidFill>
              </a:rPr>
            </a:br>
            <a:r>
              <a:rPr lang="en-US" sz="3200" b="1" dirty="0" smtClean="0">
                <a:solidFill>
                  <a:srgbClr val="FF0000"/>
                </a:solidFill>
              </a:rPr>
              <a:t>Tumor staging and Grading</a:t>
            </a:r>
            <a:endParaRPr lang="ar-IQ" sz="1000" dirty="0">
              <a:solidFill>
                <a:srgbClr val="FF0000"/>
              </a:solidFill>
            </a:endParaRPr>
          </a:p>
        </p:txBody>
      </p:sp>
      <p:sp>
        <p:nvSpPr>
          <p:cNvPr id="3" name="Content Placeholder 2"/>
          <p:cNvSpPr>
            <a:spLocks noGrp="1"/>
          </p:cNvSpPr>
          <p:nvPr>
            <p:ph idx="1"/>
          </p:nvPr>
        </p:nvSpPr>
        <p:spPr>
          <a:xfrm>
            <a:off x="214282" y="1500174"/>
            <a:ext cx="8929718" cy="5357826"/>
          </a:xfrm>
          <a:gradFill>
            <a:gsLst>
              <a:gs pos="0">
                <a:srgbClr val="FBEAC7"/>
              </a:gs>
              <a:gs pos="17999">
                <a:srgbClr val="FEE7F2"/>
              </a:gs>
              <a:gs pos="36000">
                <a:srgbClr val="FAC77D"/>
              </a:gs>
              <a:gs pos="61000">
                <a:srgbClr val="FBA97D"/>
              </a:gs>
              <a:gs pos="82001">
                <a:srgbClr val="FBD49C"/>
              </a:gs>
              <a:gs pos="100000">
                <a:srgbClr val="FEE7F2"/>
              </a:gs>
            </a:gsLst>
            <a:lin ang="2700000" scaled="0"/>
          </a:gradFill>
        </p:spPr>
        <p:txBody>
          <a:bodyPr>
            <a:normAutofit/>
          </a:bodyPr>
          <a:lstStyle/>
          <a:p>
            <a:pPr algn="l" rtl="0">
              <a:buNone/>
            </a:pPr>
            <a:r>
              <a:rPr lang="en-US" b="1" dirty="0" smtClean="0">
                <a:solidFill>
                  <a:srgbClr val="FF0000"/>
                </a:solidFill>
              </a:rPr>
              <a:t>Staging</a:t>
            </a:r>
            <a:r>
              <a:rPr lang="en-US" dirty="0" smtClean="0">
                <a:solidFill>
                  <a:srgbClr val="002060"/>
                </a:solidFill>
              </a:rPr>
              <a:t> determines the size of the existence of local invasion and distant metastasis. several systems exist for classifying the anatomic extent of disease. The tumor, nodes, and metastasis(TNM) </a:t>
            </a:r>
          </a:p>
          <a:p>
            <a:pPr algn="l" rtl="0">
              <a:buNone/>
            </a:pPr>
            <a:r>
              <a:rPr lang="en-US" dirty="0" smtClean="0">
                <a:solidFill>
                  <a:srgbClr val="002060"/>
                </a:solidFill>
              </a:rPr>
              <a:t>T, the extent of the primary tumor.</a:t>
            </a:r>
          </a:p>
          <a:p>
            <a:pPr algn="l" rtl="0">
              <a:buNone/>
            </a:pPr>
            <a:r>
              <a:rPr lang="en-US" dirty="0" smtClean="0">
                <a:solidFill>
                  <a:srgbClr val="002060"/>
                </a:solidFill>
              </a:rPr>
              <a:t>N, the absence or presence and distant of regional lymph node metastasis .</a:t>
            </a:r>
          </a:p>
          <a:p>
            <a:pPr algn="l" rtl="0">
              <a:buNone/>
            </a:pPr>
            <a:r>
              <a:rPr lang="en-US" dirty="0" smtClean="0">
                <a:solidFill>
                  <a:srgbClr val="002060"/>
                </a:solidFill>
              </a:rPr>
              <a:t>M, the absence or presence of distant metastasis.</a:t>
            </a:r>
          </a:p>
          <a:p>
            <a:pPr algn="l" rtl="0">
              <a:buNone/>
            </a:pPr>
            <a:r>
              <a:rPr lang="en-US" b="1" dirty="0" smtClean="0">
                <a:solidFill>
                  <a:srgbClr val="FF0000"/>
                </a:solidFill>
              </a:rPr>
              <a:t>Grading</a:t>
            </a:r>
            <a:r>
              <a:rPr lang="en-US" dirty="0" smtClean="0">
                <a:solidFill>
                  <a:srgbClr val="002060"/>
                </a:solidFill>
              </a:rPr>
              <a:t> refers to the classification of the tumor cells. The tumor is assigned a numeric value ranging from 1 to 4. </a:t>
            </a:r>
            <a:endParaRPr lang="ar-IQ" dirty="0">
              <a:solidFill>
                <a:srgbClr val="002060"/>
              </a:solidFill>
            </a:endParaRP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85728"/>
            <a:ext cx="8786874" cy="1000132"/>
          </a:xfrm>
        </p:spPr>
        <p:txBody>
          <a:bodyPr>
            <a:normAutofit/>
          </a:bodyPr>
          <a:lstStyle/>
          <a:p>
            <a:r>
              <a:rPr lang="en-US" sz="3200" b="1" dirty="0" smtClean="0">
                <a:solidFill>
                  <a:srgbClr val="FF0000"/>
                </a:solidFill>
              </a:rPr>
              <a:t>Diagnostic used to detect cancer:</a:t>
            </a:r>
            <a:endParaRPr lang="en-US" sz="3200" dirty="0"/>
          </a:p>
        </p:txBody>
      </p:sp>
      <p:sp>
        <p:nvSpPr>
          <p:cNvPr id="3" name="Content Placeholder 2"/>
          <p:cNvSpPr>
            <a:spLocks noGrp="1"/>
          </p:cNvSpPr>
          <p:nvPr>
            <p:ph idx="1"/>
          </p:nvPr>
        </p:nvSpPr>
        <p:spPr>
          <a:xfrm>
            <a:off x="0" y="1935480"/>
            <a:ext cx="9144000" cy="4922520"/>
          </a:xfrm>
          <a:solidFill>
            <a:schemeClr val="accent4">
              <a:lumMod val="20000"/>
              <a:lumOff val="80000"/>
            </a:schemeClr>
          </a:solidFill>
          <a:effectLst>
            <a:outerShdw blurRad="50800" dist="50800" dir="5400000" algn="ctr" rotWithShape="0">
              <a:schemeClr val="bg1"/>
            </a:outerShdw>
          </a:effectLst>
          <a:scene3d>
            <a:camera prst="orthographicFront"/>
            <a:lightRig rig="freezing" dir="t"/>
          </a:scene3d>
          <a:sp3d extrusionH="76200" contourW="12700">
            <a:extrusionClr>
              <a:schemeClr val="tx2">
                <a:lumMod val="40000"/>
                <a:lumOff val="60000"/>
              </a:schemeClr>
            </a:extrusionClr>
            <a:contourClr>
              <a:schemeClr val="bg2">
                <a:lumMod val="75000"/>
              </a:schemeClr>
            </a:contourClr>
          </a:sp3d>
        </p:spPr>
        <p:txBody>
          <a:bodyPr>
            <a:normAutofit lnSpcReduction="10000"/>
          </a:bodyPr>
          <a:lstStyle/>
          <a:p>
            <a:pPr>
              <a:buNone/>
            </a:pPr>
            <a:endParaRPr lang="en-US" dirty="0" smtClean="0"/>
          </a:p>
          <a:p>
            <a:pPr algn="l">
              <a:buNone/>
            </a:pPr>
            <a:r>
              <a:rPr lang="en-US" dirty="0" smtClean="0">
                <a:solidFill>
                  <a:srgbClr val="002060"/>
                </a:solidFill>
              </a:rPr>
              <a:t>1- tumor marker  identification.</a:t>
            </a:r>
          </a:p>
          <a:p>
            <a:pPr algn="l">
              <a:buNone/>
            </a:pPr>
            <a:r>
              <a:rPr lang="en-US" dirty="0" smtClean="0">
                <a:solidFill>
                  <a:srgbClr val="002060"/>
                </a:solidFill>
              </a:rPr>
              <a:t>2- genetic profiling.</a:t>
            </a:r>
          </a:p>
          <a:p>
            <a:pPr algn="l">
              <a:buNone/>
            </a:pPr>
            <a:r>
              <a:rPr lang="en-US" dirty="0" smtClean="0">
                <a:solidFill>
                  <a:srgbClr val="002060"/>
                </a:solidFill>
              </a:rPr>
              <a:t>3- mammography</a:t>
            </a:r>
          </a:p>
          <a:p>
            <a:pPr algn="l">
              <a:buNone/>
            </a:pPr>
            <a:r>
              <a:rPr lang="en-US" dirty="0" smtClean="0">
                <a:solidFill>
                  <a:srgbClr val="002060"/>
                </a:solidFill>
              </a:rPr>
              <a:t>4- magnetic resonance imaging</a:t>
            </a:r>
          </a:p>
          <a:p>
            <a:pPr algn="l">
              <a:buNone/>
            </a:pPr>
            <a:r>
              <a:rPr lang="en-US" dirty="0" smtClean="0">
                <a:solidFill>
                  <a:srgbClr val="002060"/>
                </a:solidFill>
              </a:rPr>
              <a:t>5-  Computed tomography</a:t>
            </a:r>
          </a:p>
          <a:p>
            <a:pPr algn="l">
              <a:buNone/>
            </a:pPr>
            <a:r>
              <a:rPr lang="en-US" dirty="0" smtClean="0">
                <a:solidFill>
                  <a:srgbClr val="002060"/>
                </a:solidFill>
              </a:rPr>
              <a:t>6- fluoroscopy</a:t>
            </a:r>
          </a:p>
          <a:p>
            <a:pPr algn="l">
              <a:buNone/>
            </a:pPr>
            <a:r>
              <a:rPr lang="en-US" dirty="0" smtClean="0">
                <a:solidFill>
                  <a:srgbClr val="002060"/>
                </a:solidFill>
              </a:rPr>
              <a:t>7- ultrasonography</a:t>
            </a:r>
          </a:p>
          <a:p>
            <a:pPr algn="l">
              <a:buNone/>
            </a:pPr>
            <a:r>
              <a:rPr lang="en-US" dirty="0" smtClean="0">
                <a:solidFill>
                  <a:srgbClr val="002060"/>
                </a:solidFill>
              </a:rPr>
              <a:t>8- endoscopy</a:t>
            </a:r>
          </a:p>
          <a:p>
            <a:pPr algn="l">
              <a:buNone/>
            </a:pPr>
            <a:r>
              <a:rPr lang="en-US" dirty="0" smtClean="0">
                <a:solidFill>
                  <a:srgbClr val="002060"/>
                </a:solidFill>
              </a:rPr>
              <a:t>9- nuclear medicine imaging                    </a:t>
            </a:r>
            <a:r>
              <a:rPr lang="en-US" sz="1100" dirty="0" smtClean="0">
                <a:solidFill>
                  <a:srgbClr val="002060"/>
                </a:solidFill>
              </a:rPr>
              <a:t>(table 16-3)</a:t>
            </a:r>
            <a:r>
              <a:rPr lang="en-US" dirty="0" smtClean="0">
                <a:solidFill>
                  <a:srgbClr val="002060"/>
                </a:solidFill>
              </a:rPr>
              <a:t/>
            </a:r>
            <a:br>
              <a:rPr lang="en-US" dirty="0" smtClean="0">
                <a:solidFill>
                  <a:srgbClr val="002060"/>
                </a:solidFill>
              </a:rPr>
            </a:br>
            <a:endParaRPr lang="en-US" dirty="0">
              <a:solidFill>
                <a:srgbClr val="002060"/>
              </a:solidFill>
            </a:endParaRP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linds(horizontal)">
                                      <p:cBhvr>
                                        <p:cTn id="7" dur="5000"/>
                                        <p:tgtEl>
                                          <p:spTgt spid="3">
                                            <p:bg/>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0"/>
                                        <p:tgtEl>
                                          <p:spTgt spid="3">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0"/>
                                        <p:tgtEl>
                                          <p:spTgt spid="3">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0"/>
                                        <p:tgtEl>
                                          <p:spTgt spid="3">
                                            <p:txEl>
                                              <p:pRg st="7" end="7"/>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0"/>
                                        <p:tgtEl>
                                          <p:spTgt spid="3">
                                            <p:txEl>
                                              <p:pRg st="8" end="8"/>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0"/>
                                        <p:tgtEl>
                                          <p:spTgt spid="3">
                                            <p:txEl>
                                              <p:pRg st="9" end="9"/>
                                            </p:txEl>
                                          </p:spTgt>
                                        </p:tgtEl>
                                      </p:cBhvr>
                                    </p:animEffect>
                                  </p:childTnLst>
                                </p:cTn>
                              </p:par>
                              <p:par>
                                <p:cTn id="35" presetID="4" presetClass="entr" presetSubtype="16" fill="hold" grpId="1" nodeType="withEffect">
                                  <p:stCondLst>
                                    <p:cond delay="0"/>
                                  </p:stCondLst>
                                  <p:childTnLst>
                                    <p:set>
                                      <p:cBhvr>
                                        <p:cTn id="36" dur="1" fill="hold">
                                          <p:stCondLst>
                                            <p:cond delay="0"/>
                                          </p:stCondLst>
                                        </p:cTn>
                                        <p:tgtEl>
                                          <p:spTgt spid="3">
                                            <p:bg/>
                                          </p:spTgt>
                                        </p:tgtEl>
                                        <p:attrNameLst>
                                          <p:attrName>style.visibility</p:attrName>
                                        </p:attrNameLst>
                                      </p:cBhvr>
                                      <p:to>
                                        <p:strVal val="visible"/>
                                      </p:to>
                                    </p:set>
                                    <p:animEffect transition="in" filter="box(in)">
                                      <p:cBhvr>
                                        <p:cTn id="37" dur="5000"/>
                                        <p:tgtEl>
                                          <p:spTgt spid="3">
                                            <p:bg/>
                                          </p:spTgt>
                                        </p:tgtEl>
                                      </p:cBhvr>
                                    </p:animEffect>
                                  </p:childTnLst>
                                </p:cTn>
                              </p:par>
                              <p:par>
                                <p:cTn id="38" presetID="4" presetClass="entr" presetSubtype="16" fill="hold" grpId="1" nodeType="withEffect">
                                  <p:stCondLst>
                                    <p:cond delay="0"/>
                                  </p:stCondLst>
                                  <p:childTnLst>
                                    <p:set>
                                      <p:cBhvr>
                                        <p:cTn id="39" dur="1" fill="hold">
                                          <p:stCondLst>
                                            <p:cond delay="0"/>
                                          </p:stCondLst>
                                        </p:cTn>
                                        <p:tgtEl>
                                          <p:spTgt spid="3">
                                            <p:txEl>
                                              <p:pRg st="1" end="1"/>
                                            </p:txEl>
                                          </p:spTgt>
                                        </p:tgtEl>
                                        <p:attrNameLst>
                                          <p:attrName>style.visibility</p:attrName>
                                        </p:attrNameLst>
                                      </p:cBhvr>
                                      <p:to>
                                        <p:strVal val="visible"/>
                                      </p:to>
                                    </p:set>
                                    <p:animEffect transition="in" filter="box(in)">
                                      <p:cBhvr>
                                        <p:cTn id="40" dur="5000"/>
                                        <p:tgtEl>
                                          <p:spTgt spid="3">
                                            <p:txEl>
                                              <p:pRg st="1" end="1"/>
                                            </p:txEl>
                                          </p:spTgt>
                                        </p:tgtEl>
                                      </p:cBhvr>
                                    </p:animEffect>
                                  </p:childTnLst>
                                </p:cTn>
                              </p:par>
                              <p:par>
                                <p:cTn id="41" presetID="4" presetClass="entr" presetSubtype="16" fill="hold" grpId="1"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box(in)">
                                      <p:cBhvr>
                                        <p:cTn id="43" dur="5000"/>
                                        <p:tgtEl>
                                          <p:spTgt spid="3">
                                            <p:txEl>
                                              <p:pRg st="2" end="2"/>
                                            </p:txEl>
                                          </p:spTgt>
                                        </p:tgtEl>
                                      </p:cBhvr>
                                    </p:animEffect>
                                  </p:childTnLst>
                                </p:cTn>
                              </p:par>
                              <p:par>
                                <p:cTn id="44" presetID="4" presetClass="entr" presetSubtype="16" fill="hold" grpId="1" nodeType="with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box(in)">
                                      <p:cBhvr>
                                        <p:cTn id="46" dur="5000"/>
                                        <p:tgtEl>
                                          <p:spTgt spid="3">
                                            <p:txEl>
                                              <p:pRg st="3" end="3"/>
                                            </p:txEl>
                                          </p:spTgt>
                                        </p:tgtEl>
                                      </p:cBhvr>
                                    </p:animEffect>
                                  </p:childTnLst>
                                </p:cTn>
                              </p:par>
                              <p:par>
                                <p:cTn id="47" presetID="4" presetClass="entr" presetSubtype="16" fill="hold" grpId="1" nodeType="withEffect">
                                  <p:stCondLst>
                                    <p:cond delay="0"/>
                                  </p:stCondLst>
                                  <p:childTnLst>
                                    <p:set>
                                      <p:cBhvr>
                                        <p:cTn id="48" dur="1" fill="hold">
                                          <p:stCondLst>
                                            <p:cond delay="0"/>
                                          </p:stCondLst>
                                        </p:cTn>
                                        <p:tgtEl>
                                          <p:spTgt spid="3">
                                            <p:txEl>
                                              <p:pRg st="4" end="4"/>
                                            </p:txEl>
                                          </p:spTgt>
                                        </p:tgtEl>
                                        <p:attrNameLst>
                                          <p:attrName>style.visibility</p:attrName>
                                        </p:attrNameLst>
                                      </p:cBhvr>
                                      <p:to>
                                        <p:strVal val="visible"/>
                                      </p:to>
                                    </p:set>
                                    <p:animEffect transition="in" filter="box(in)">
                                      <p:cBhvr>
                                        <p:cTn id="49" dur="5000"/>
                                        <p:tgtEl>
                                          <p:spTgt spid="3">
                                            <p:txEl>
                                              <p:pRg st="4" end="4"/>
                                            </p:txEl>
                                          </p:spTgt>
                                        </p:tgtEl>
                                      </p:cBhvr>
                                    </p:animEffect>
                                  </p:childTnLst>
                                </p:cTn>
                              </p:par>
                              <p:par>
                                <p:cTn id="50" presetID="4" presetClass="entr" presetSubtype="16" fill="hold" grpId="1" nodeType="withEffect">
                                  <p:stCondLst>
                                    <p:cond delay="0"/>
                                  </p:stCondLst>
                                  <p:childTnLst>
                                    <p:set>
                                      <p:cBhvr>
                                        <p:cTn id="51" dur="1" fill="hold">
                                          <p:stCondLst>
                                            <p:cond delay="0"/>
                                          </p:stCondLst>
                                        </p:cTn>
                                        <p:tgtEl>
                                          <p:spTgt spid="3">
                                            <p:txEl>
                                              <p:pRg st="5" end="5"/>
                                            </p:txEl>
                                          </p:spTgt>
                                        </p:tgtEl>
                                        <p:attrNameLst>
                                          <p:attrName>style.visibility</p:attrName>
                                        </p:attrNameLst>
                                      </p:cBhvr>
                                      <p:to>
                                        <p:strVal val="visible"/>
                                      </p:to>
                                    </p:set>
                                    <p:animEffect transition="in" filter="box(in)">
                                      <p:cBhvr>
                                        <p:cTn id="52" dur="5000"/>
                                        <p:tgtEl>
                                          <p:spTgt spid="3">
                                            <p:txEl>
                                              <p:pRg st="5" end="5"/>
                                            </p:txEl>
                                          </p:spTgt>
                                        </p:tgtEl>
                                      </p:cBhvr>
                                    </p:animEffect>
                                  </p:childTnLst>
                                </p:cTn>
                              </p:par>
                              <p:par>
                                <p:cTn id="53" presetID="4" presetClass="entr" presetSubtype="16" fill="hold" grpId="1" nodeType="with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Effect transition="in" filter="box(in)">
                                      <p:cBhvr>
                                        <p:cTn id="55" dur="5000"/>
                                        <p:tgtEl>
                                          <p:spTgt spid="3">
                                            <p:txEl>
                                              <p:pRg st="6" end="6"/>
                                            </p:txEl>
                                          </p:spTgt>
                                        </p:tgtEl>
                                      </p:cBhvr>
                                    </p:animEffect>
                                  </p:childTnLst>
                                </p:cTn>
                              </p:par>
                              <p:par>
                                <p:cTn id="56" presetID="4" presetClass="entr" presetSubtype="16" fill="hold" grpId="1" nodeType="withEffect">
                                  <p:stCondLst>
                                    <p:cond delay="0"/>
                                  </p:stCondLst>
                                  <p:childTnLst>
                                    <p:set>
                                      <p:cBhvr>
                                        <p:cTn id="57" dur="1" fill="hold">
                                          <p:stCondLst>
                                            <p:cond delay="0"/>
                                          </p:stCondLst>
                                        </p:cTn>
                                        <p:tgtEl>
                                          <p:spTgt spid="3">
                                            <p:txEl>
                                              <p:pRg st="7" end="7"/>
                                            </p:txEl>
                                          </p:spTgt>
                                        </p:tgtEl>
                                        <p:attrNameLst>
                                          <p:attrName>style.visibility</p:attrName>
                                        </p:attrNameLst>
                                      </p:cBhvr>
                                      <p:to>
                                        <p:strVal val="visible"/>
                                      </p:to>
                                    </p:set>
                                    <p:animEffect transition="in" filter="box(in)">
                                      <p:cBhvr>
                                        <p:cTn id="58" dur="5000"/>
                                        <p:tgtEl>
                                          <p:spTgt spid="3">
                                            <p:txEl>
                                              <p:pRg st="7" end="7"/>
                                            </p:txEl>
                                          </p:spTgt>
                                        </p:tgtEl>
                                      </p:cBhvr>
                                    </p:animEffect>
                                  </p:childTnLst>
                                </p:cTn>
                              </p:par>
                              <p:par>
                                <p:cTn id="59" presetID="4" presetClass="entr" presetSubtype="16" fill="hold" grpId="1" nodeType="with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box(in)">
                                      <p:cBhvr>
                                        <p:cTn id="61" dur="5000"/>
                                        <p:tgtEl>
                                          <p:spTgt spid="3">
                                            <p:txEl>
                                              <p:pRg st="8" end="8"/>
                                            </p:txEl>
                                          </p:spTgt>
                                        </p:tgtEl>
                                      </p:cBhvr>
                                    </p:animEffect>
                                  </p:childTnLst>
                                </p:cTn>
                              </p:par>
                              <p:par>
                                <p:cTn id="62" presetID="4" presetClass="entr" presetSubtype="16" fill="hold" grpId="1" nodeType="with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box(in)">
                                      <p:cBhvr>
                                        <p:cTn id="64" dur="5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Management of cancer</a:t>
            </a:r>
            <a:r>
              <a:rPr lang="en-US" sz="3600" dirty="0" smtClean="0"/>
              <a:t/>
            </a:r>
            <a:br>
              <a:rPr lang="en-US" sz="3600" dirty="0" smtClean="0"/>
            </a:br>
            <a:endParaRPr lang="ar-IQ" sz="3600" dirty="0"/>
          </a:p>
        </p:txBody>
      </p:sp>
      <p:sp>
        <p:nvSpPr>
          <p:cNvPr id="3" name="Content Placeholder 2"/>
          <p:cNvSpPr>
            <a:spLocks noGrp="1"/>
          </p:cNvSpPr>
          <p:nvPr>
            <p:ph idx="1"/>
          </p:nvPr>
        </p:nvSpPr>
        <p:spPr>
          <a:xfrm>
            <a:off x="0" y="1643050"/>
            <a:ext cx="9144000" cy="5214950"/>
          </a:xfrm>
          <a:solidFill>
            <a:schemeClr val="accent4">
              <a:lumMod val="20000"/>
              <a:lumOff val="80000"/>
            </a:schemeClr>
          </a:solidFill>
        </p:spPr>
        <p:txBody>
          <a:bodyPr/>
          <a:lstStyle/>
          <a:p>
            <a:pPr algn="l" rtl="0">
              <a:buNone/>
            </a:pPr>
            <a:r>
              <a:rPr lang="en-US" dirty="0" smtClean="0">
                <a:solidFill>
                  <a:srgbClr val="0070C0"/>
                </a:solidFill>
              </a:rPr>
              <a:t>Treatment options offered to cancer patients should be based on treatment goals for each specific type of cancer. </a:t>
            </a:r>
          </a:p>
          <a:p>
            <a:pPr algn="l" rtl="0">
              <a:buNone/>
            </a:pPr>
            <a:r>
              <a:rPr lang="en-US" dirty="0" smtClean="0">
                <a:solidFill>
                  <a:srgbClr val="0070C0"/>
                </a:solidFill>
              </a:rPr>
              <a:t>The range of possible treatment goals may include complete eradication of malignant disease </a:t>
            </a:r>
            <a:r>
              <a:rPr lang="en-US" b="1" dirty="0" smtClean="0">
                <a:solidFill>
                  <a:srgbClr val="0070C0"/>
                </a:solidFill>
              </a:rPr>
              <a:t>(cure).</a:t>
            </a:r>
            <a:endParaRPr lang="en-US" dirty="0" smtClean="0">
              <a:solidFill>
                <a:srgbClr val="0070C0"/>
              </a:solidFill>
            </a:endParaRPr>
          </a:p>
          <a:p>
            <a:pPr algn="l" rtl="0">
              <a:buNone/>
            </a:pPr>
            <a:r>
              <a:rPr lang="en-US" dirty="0" smtClean="0">
                <a:solidFill>
                  <a:srgbClr val="0070C0"/>
                </a:solidFill>
              </a:rPr>
              <a:t>Prolonged survival and containment of cancer cell growth(</a:t>
            </a:r>
            <a:r>
              <a:rPr lang="en-US" b="1" dirty="0" smtClean="0">
                <a:solidFill>
                  <a:srgbClr val="0070C0"/>
                </a:solidFill>
              </a:rPr>
              <a:t>control</a:t>
            </a:r>
            <a:r>
              <a:rPr lang="en-US" dirty="0" smtClean="0">
                <a:solidFill>
                  <a:srgbClr val="0070C0"/>
                </a:solidFill>
              </a:rPr>
              <a:t>).</a:t>
            </a:r>
          </a:p>
          <a:p>
            <a:pPr algn="l" rtl="0">
              <a:buNone/>
            </a:pPr>
            <a:r>
              <a:rPr lang="en-US" dirty="0" smtClean="0">
                <a:solidFill>
                  <a:srgbClr val="0070C0"/>
                </a:solidFill>
              </a:rPr>
              <a:t>Relief of symptoms associated with the disease(</a:t>
            </a:r>
            <a:r>
              <a:rPr lang="en-US" b="1" dirty="0" smtClean="0">
                <a:solidFill>
                  <a:srgbClr val="0070C0"/>
                </a:solidFill>
              </a:rPr>
              <a:t>palliative</a:t>
            </a:r>
            <a:r>
              <a:rPr lang="en-US" dirty="0" smtClean="0">
                <a:solidFill>
                  <a:srgbClr val="0070C0"/>
                </a:solidFill>
              </a:rPr>
              <a:t>).</a:t>
            </a:r>
          </a:p>
          <a:p>
            <a:pPr algn="l" rtl="0"/>
            <a:endParaRPr lang="ar-IQ" dirty="0">
              <a:solidFill>
                <a:srgbClr val="0070C0"/>
              </a:solidFill>
            </a:endParaRPr>
          </a:p>
        </p:txBody>
      </p:sp>
    </p:spTree>
  </p:cSld>
  <p:clrMapOvr>
    <a:masterClrMapping/>
  </p:clrMapOvr>
  <p:transition spd="slow">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043890" cy="1285884"/>
          </a:xfrm>
        </p:spPr>
        <p:txBody>
          <a:bodyPr>
            <a:normAutofit fontScale="90000"/>
          </a:bodyPr>
          <a:lstStyle/>
          <a:p>
            <a:pPr algn="ctr"/>
            <a:r>
              <a:rPr lang="en-US" dirty="0" smtClean="0"/>
              <a:t/>
            </a:r>
            <a:br>
              <a:rPr lang="en-US" dirty="0" smtClean="0"/>
            </a:br>
            <a:r>
              <a:rPr lang="en-US" dirty="0" smtClean="0"/>
              <a:t/>
            </a:r>
            <a:br>
              <a:rPr lang="en-US" dirty="0" smtClean="0"/>
            </a:br>
            <a:r>
              <a:rPr lang="en-US" sz="4400" dirty="0" smtClean="0"/>
              <a:t> </a:t>
            </a:r>
            <a:r>
              <a:rPr lang="en-US" sz="4400" b="1" dirty="0" smtClean="0"/>
              <a:t>Management of cancer</a:t>
            </a:r>
            <a:r>
              <a:rPr lang="en-US" sz="4400" dirty="0" smtClean="0"/>
              <a:t/>
            </a:r>
            <a:br>
              <a:rPr lang="en-US" sz="4400" dirty="0" smtClean="0"/>
            </a:br>
            <a:endParaRPr lang="ar-IQ" sz="4400" dirty="0"/>
          </a:p>
        </p:txBody>
      </p:sp>
      <p:sp>
        <p:nvSpPr>
          <p:cNvPr id="3" name="Content Placeholder 2"/>
          <p:cNvSpPr>
            <a:spLocks noGrp="1"/>
          </p:cNvSpPr>
          <p:nvPr>
            <p:ph idx="1"/>
          </p:nvPr>
        </p:nvSpPr>
        <p:spPr>
          <a:xfrm>
            <a:off x="0" y="1428736"/>
            <a:ext cx="9144000" cy="5429264"/>
          </a:xfrm>
          <a:solidFill>
            <a:schemeClr val="accent4">
              <a:lumMod val="20000"/>
              <a:lumOff val="80000"/>
            </a:schemeClr>
          </a:solidFill>
        </p:spPr>
        <p:txBody>
          <a:bodyPr>
            <a:normAutofit/>
          </a:bodyPr>
          <a:lstStyle/>
          <a:p>
            <a:pPr algn="l" rtl="0">
              <a:lnSpc>
                <a:spcPct val="150000"/>
              </a:lnSpc>
              <a:buNone/>
            </a:pPr>
            <a:r>
              <a:rPr lang="en-US" sz="2400" b="1" dirty="0" smtClean="0"/>
              <a:t>1-Surgery</a:t>
            </a:r>
            <a:endParaRPr lang="en-US" sz="2400" dirty="0" smtClean="0">
              <a:solidFill>
                <a:srgbClr val="FF0000"/>
              </a:solidFill>
            </a:endParaRPr>
          </a:p>
          <a:p>
            <a:pPr algn="l" rtl="0">
              <a:lnSpc>
                <a:spcPct val="150000"/>
              </a:lnSpc>
              <a:buNone/>
            </a:pPr>
            <a:r>
              <a:rPr lang="en-US" sz="2400" dirty="0" smtClean="0">
                <a:solidFill>
                  <a:srgbClr val="7030A0"/>
                </a:solidFill>
              </a:rPr>
              <a:t>Diagnostic surgery- (biopsy)</a:t>
            </a:r>
            <a:endParaRPr lang="ar-IQ" sz="2400" dirty="0" smtClean="0">
              <a:solidFill>
                <a:srgbClr val="7030A0"/>
              </a:solidFill>
            </a:endParaRPr>
          </a:p>
          <a:p>
            <a:pPr algn="l" rtl="0">
              <a:lnSpc>
                <a:spcPct val="150000"/>
              </a:lnSpc>
              <a:buNone/>
            </a:pPr>
            <a:r>
              <a:rPr lang="en-US" sz="2400" dirty="0" smtClean="0">
                <a:solidFill>
                  <a:srgbClr val="7030A0"/>
                </a:solidFill>
              </a:rPr>
              <a:t>Prophylactic surgery</a:t>
            </a:r>
          </a:p>
          <a:p>
            <a:pPr algn="l" rtl="0">
              <a:lnSpc>
                <a:spcPct val="150000"/>
              </a:lnSpc>
              <a:buNone/>
            </a:pPr>
            <a:r>
              <a:rPr lang="en-US" sz="2400" dirty="0" smtClean="0">
                <a:solidFill>
                  <a:srgbClr val="7030A0"/>
                </a:solidFill>
              </a:rPr>
              <a:t>Palliative  surgery</a:t>
            </a:r>
            <a:endParaRPr lang="ar-IQ" sz="2400" dirty="0" smtClean="0">
              <a:solidFill>
                <a:srgbClr val="7030A0"/>
              </a:solidFill>
            </a:endParaRPr>
          </a:p>
          <a:p>
            <a:pPr algn="l" rtl="0">
              <a:lnSpc>
                <a:spcPct val="150000"/>
              </a:lnSpc>
              <a:buNone/>
            </a:pPr>
            <a:r>
              <a:rPr lang="en-US" sz="2400" dirty="0" smtClean="0">
                <a:solidFill>
                  <a:srgbClr val="7030A0"/>
                </a:solidFill>
              </a:rPr>
              <a:t>Reconstructive surgery</a:t>
            </a:r>
            <a:endParaRPr lang="ar-IQ" sz="2400" dirty="0" smtClean="0">
              <a:solidFill>
                <a:srgbClr val="7030A0"/>
              </a:solidFill>
            </a:endParaRPr>
          </a:p>
          <a:p>
            <a:pPr algn="l" rtl="0">
              <a:lnSpc>
                <a:spcPct val="150000"/>
              </a:lnSpc>
              <a:buNone/>
            </a:pPr>
            <a:r>
              <a:rPr lang="en-US" sz="2400" dirty="0" smtClean="0">
                <a:solidFill>
                  <a:srgbClr val="7030A0"/>
                </a:solidFill>
              </a:rPr>
              <a:t>Surgery as primary  treatment</a:t>
            </a:r>
            <a:endParaRPr lang="ar-IQ" sz="2400" dirty="0" smtClean="0">
              <a:solidFill>
                <a:srgbClr val="7030A0"/>
              </a:solidFill>
            </a:endParaRPr>
          </a:p>
          <a:p>
            <a:pPr algn="l" rtl="0">
              <a:lnSpc>
                <a:spcPct val="150000"/>
              </a:lnSpc>
              <a:buNone/>
            </a:pPr>
            <a:r>
              <a:rPr lang="en-US" sz="2000" dirty="0" smtClean="0"/>
              <a:t>                                 </a:t>
            </a:r>
            <a:endParaRPr lang="en-US" sz="1600" dirty="0" smtClean="0"/>
          </a:p>
          <a:p>
            <a:pPr algn="l" rtl="0">
              <a:lnSpc>
                <a:spcPct val="150000"/>
              </a:lnSpc>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43050"/>
          </a:xfrm>
          <a:gradFill>
            <a:gsLst>
              <a:gs pos="0">
                <a:srgbClr val="03D4A8"/>
              </a:gs>
              <a:gs pos="25000">
                <a:srgbClr val="21D6E0"/>
              </a:gs>
              <a:gs pos="75000">
                <a:srgbClr val="0087E6"/>
              </a:gs>
              <a:gs pos="100000">
                <a:srgbClr val="005CBF"/>
              </a:gs>
            </a:gsLst>
            <a:lin ang="5400000" scaled="0"/>
          </a:gradFill>
        </p:spPr>
        <p:txBody>
          <a:bodyPr>
            <a:normAutofit/>
          </a:bodyPr>
          <a:lstStyle/>
          <a:p>
            <a:pPr algn="ctr"/>
            <a:r>
              <a:rPr lang="en-US" sz="3600" b="1" dirty="0" smtClean="0"/>
              <a:t>Management of cancer</a:t>
            </a:r>
            <a:r>
              <a:rPr lang="en-US" sz="3600" dirty="0" smtClean="0"/>
              <a:t/>
            </a:r>
            <a:br>
              <a:rPr lang="en-US" sz="3600" dirty="0" smtClean="0"/>
            </a:br>
            <a:endParaRPr lang="ar-IQ" sz="3600" dirty="0"/>
          </a:p>
        </p:txBody>
      </p:sp>
      <p:sp>
        <p:nvSpPr>
          <p:cNvPr id="3" name="Content Placeholder 2"/>
          <p:cNvSpPr>
            <a:spLocks noGrp="1"/>
          </p:cNvSpPr>
          <p:nvPr>
            <p:ph idx="1"/>
          </p:nvPr>
        </p:nvSpPr>
        <p:spPr>
          <a:xfrm>
            <a:off x="0" y="1643050"/>
            <a:ext cx="9144000" cy="5214950"/>
          </a:xfrm>
          <a:solidFill>
            <a:schemeClr val="accent4">
              <a:lumMod val="20000"/>
              <a:lumOff val="80000"/>
            </a:schemeClr>
          </a:solidFill>
        </p:spPr>
        <p:txBody>
          <a:bodyPr>
            <a:normAutofit/>
          </a:bodyPr>
          <a:lstStyle/>
          <a:p>
            <a:pPr algn="l" rtl="0">
              <a:lnSpc>
                <a:spcPct val="150000"/>
              </a:lnSpc>
              <a:buNone/>
            </a:pPr>
            <a:r>
              <a:rPr lang="en-US" b="1" dirty="0" smtClean="0">
                <a:solidFill>
                  <a:srgbClr val="FF0000"/>
                </a:solidFill>
              </a:rPr>
              <a:t>2-Radiation therapy</a:t>
            </a:r>
          </a:p>
          <a:p>
            <a:pPr algn="l" rtl="0">
              <a:lnSpc>
                <a:spcPct val="150000"/>
              </a:lnSpc>
              <a:buNone/>
            </a:pPr>
            <a:r>
              <a:rPr lang="en-US" dirty="0" smtClean="0">
                <a:solidFill>
                  <a:schemeClr val="tx2"/>
                </a:solidFill>
              </a:rPr>
              <a:t>a.  Internal  radiation</a:t>
            </a:r>
          </a:p>
          <a:p>
            <a:pPr algn="l" rtl="0">
              <a:lnSpc>
                <a:spcPct val="150000"/>
              </a:lnSpc>
              <a:buNone/>
            </a:pPr>
            <a:r>
              <a:rPr lang="en-US" dirty="0" smtClean="0">
                <a:solidFill>
                  <a:schemeClr val="tx2"/>
                </a:solidFill>
              </a:rPr>
              <a:t>b. External radiation</a:t>
            </a:r>
          </a:p>
          <a:p>
            <a:pPr algn="l" rtl="0">
              <a:lnSpc>
                <a:spcPct val="150000"/>
              </a:lnSpc>
              <a:buNone/>
            </a:pPr>
            <a:r>
              <a:rPr lang="en-US" b="1" dirty="0" smtClean="0">
                <a:solidFill>
                  <a:srgbClr val="FF0000"/>
                </a:solidFill>
              </a:rPr>
              <a:t>3- chemotherapy</a:t>
            </a:r>
            <a:endParaRPr lang="en-US" dirty="0" smtClean="0">
              <a:solidFill>
                <a:srgbClr val="FF0000"/>
              </a:solidFill>
            </a:endParaRPr>
          </a:p>
          <a:p>
            <a:pPr algn="l" rtl="0">
              <a:lnSpc>
                <a:spcPct val="150000"/>
              </a:lnSpc>
              <a:buNone/>
            </a:pPr>
            <a:r>
              <a:rPr lang="en-US" b="1" dirty="0" smtClean="0">
                <a:solidFill>
                  <a:srgbClr val="FF0000"/>
                </a:solidFill>
              </a:rPr>
              <a:t>4- Bone marrow transplantation</a:t>
            </a:r>
          </a:p>
          <a:p>
            <a:pPr algn="l" rtl="0">
              <a:lnSpc>
                <a:spcPct val="150000"/>
              </a:lnSpc>
              <a:buNone/>
            </a:pPr>
            <a:endParaRPr lang="en-US" dirty="0" smtClean="0">
              <a:solidFill>
                <a:schemeClr val="tx2"/>
              </a:solidFill>
            </a:endParaRPr>
          </a:p>
          <a:p>
            <a:pPr algn="l" rtl="0">
              <a:buNone/>
            </a:pPr>
            <a:r>
              <a:rPr lang="en-US" dirty="0" smtClean="0"/>
              <a:t> </a:t>
            </a:r>
            <a:endParaRPr lang="ar-IQ" dirty="0"/>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971</TotalTime>
  <Words>1436</Words>
  <Application>Microsoft Office PowerPoint</Application>
  <PresentationFormat>عرض على الشاشة (3:4)‏</PresentationFormat>
  <Paragraphs>152</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Flow</vt:lpstr>
      <vt:lpstr>  Oncology   nursing management in Cancer care </vt:lpstr>
      <vt:lpstr>                          Diagnosis of cancer </vt:lpstr>
      <vt:lpstr>Terminology </vt:lpstr>
      <vt:lpstr>The diagnostic evaluation include</vt:lpstr>
      <vt:lpstr> Tumor staging and Grading</vt:lpstr>
      <vt:lpstr>Diagnostic used to detect cancer:</vt:lpstr>
      <vt:lpstr>Management of cancer </vt:lpstr>
      <vt:lpstr>   Management of cancer </vt:lpstr>
      <vt:lpstr>Management of cancer </vt:lpstr>
      <vt:lpstr>Management of cancer </vt:lpstr>
      <vt:lpstr>Nursing care of patients with cancer Nursing diagnosis: Risk for infection related to inadequate defenses related to mylosuppresion secondary to radiation of antineoplastic agents </vt:lpstr>
      <vt:lpstr>Nursing diagnosis: Impaired skin integrity: erythematous and wet desquamation reaction to radiation therapy.  </vt:lpstr>
      <vt:lpstr>Nursing care of patients with cancer Nursing diagnosis: Impaired skin integrity: alopecia Goal: maintenance of tissue integrity; coping with hair loss.  </vt:lpstr>
      <vt:lpstr>Nursing diagnosis:  Impaired oral mucous membrane: stomatitis.  Goal: maintenance of intact oral mucous membrane.  </vt:lpstr>
      <vt:lpstr> Nursing diagnosis: imbalanced nutrition, less than body requirements, related to nausea and vomiting. Goal: patient experiences less nausea and vomiting associated with chemotherapy; weight loss is minimized  </vt:lpstr>
      <vt:lpstr>Nursing care of patients with cancer Nursing diagnosis: fatigue Goal: increased activity</vt:lpstr>
      <vt:lpstr>Nursing care of patients with cancer Nursing diagnosis: chronic pain </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AL-NABA'A</dc:creator>
  <cp:lastModifiedBy>book</cp:lastModifiedBy>
  <cp:revision>82</cp:revision>
  <dcterms:created xsi:type="dcterms:W3CDTF">2010-10-28T17:55:53Z</dcterms:created>
  <dcterms:modified xsi:type="dcterms:W3CDTF">2017-10-23T07:28:32Z</dcterms:modified>
</cp:coreProperties>
</file>